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56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5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C09DBF-7A40-4A9C-B6C2-A125BD8D614C}" type="datetimeFigureOut">
              <a:rPr lang="tr-TR" smtClean="0"/>
              <a:t>08.06.2010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CE1CEF7-F724-4B4E-BC97-6959C0D17C9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>
          <a:xfrm>
            <a:off x="2000232" y="4572008"/>
            <a:ext cx="6858048" cy="1571636"/>
          </a:xfrm>
        </p:spPr>
        <p:txBody>
          <a:bodyPr>
            <a:no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DR. HATİCE AKOVA</a:t>
            </a:r>
          </a:p>
          <a:p>
            <a:r>
              <a:rPr lang="tr-TR" sz="2400" b="1" dirty="0" smtClean="0">
                <a:latin typeface="Comic Sans MS" pitchFamily="66" charset="0"/>
              </a:rPr>
              <a:t>ÇOCUK VE ERGEN PSİKİYATRİSİ UZMANI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42910" y="2071678"/>
            <a:ext cx="8156448" cy="777240"/>
          </a:xfrm>
        </p:spPr>
        <p:txBody>
          <a:bodyPr/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Comic Sans MS" pitchFamily="66" charset="0"/>
              </a:rPr>
              <a:t>ÇOCUK İSTİSMARI VE İHMALİ</a:t>
            </a:r>
            <a:endParaRPr lang="tr-TR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Fizik Muayene 2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Muayene jinekolojik masada sürdürülür.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Küçük çocuklar normal muayene masas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nda 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rtüstü yat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larak muayene edilir.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Muayene masas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üzerine de dökülebilecek materyalin toplanmas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için beyaz ka</a:t>
            </a:r>
            <a:r>
              <a:rPr lang="tr-TR" sz="3200" dirty="0" smtClean="0">
                <a:latin typeface="Comic Sans MS" pitchFamily="66" charset="0"/>
              </a:rPr>
              <a:t>ğı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t serilir.</a:t>
            </a:r>
            <a:endParaRPr lang="en-US" sz="3200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Fizik Muayene 3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 lnSpcReduction="20000"/>
          </a:bodyPr>
          <a:lstStyle/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Genital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organlar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muayenesi için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labial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traksiyon uygulan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dirty="0" smtClean="0">
                <a:latin typeface="Comic Sans MS" pitchFamily="66" charset="0"/>
              </a:rPr>
              <a:t>ış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genital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organlar taze ve iyile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mi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yara aç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s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ndan incelenir.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Himenin 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ekli, aç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kl</a:t>
            </a:r>
            <a:r>
              <a:rPr lang="tr-TR" dirty="0" smtClean="0">
                <a:latin typeface="Comic Sans MS" pitchFamily="66" charset="0"/>
              </a:rPr>
              <a:t>ığı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, kenar yüksekli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i ve elastikiyeti, do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al çentik varl</a:t>
            </a:r>
            <a:r>
              <a:rPr lang="tr-TR" dirty="0" smtClean="0">
                <a:latin typeface="Comic Sans MS" pitchFamily="66" charset="0"/>
              </a:rPr>
              <a:t>ığı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, eski ve yeni y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rt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klar ara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t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Kolposkopik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muayene detaylar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 görülebilme 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ans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artt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Ø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Spekulum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muayenesi ve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bimanuel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muayene ile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vaginal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mukoza ve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sekresyonu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tan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mlan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r.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Fizik Muayene 4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Anal muayene diz-dirsek pozisyonunda yap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Perianal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bölge ve bald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rlar incelenir.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Anüs incelenir </a:t>
            </a:r>
            <a:r>
              <a:rPr lang="tr-TR" sz="3200" dirty="0" smtClean="0">
                <a:latin typeface="Comic Sans MS" pitchFamily="66" charset="0"/>
                <a:cs typeface="Times New Roman" charset="0"/>
                <a:sym typeface="Wingdings" pitchFamily="2" charset="2"/>
              </a:rPr>
              <a:t>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hassasiyet, 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i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lik, </a:t>
            </a: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ekimoz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, y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rt</a:t>
            </a:r>
            <a:r>
              <a:rPr lang="tr-TR" sz="3200" dirty="0" smtClean="0">
                <a:latin typeface="Comic Sans MS" pitchFamily="66" charset="0"/>
              </a:rPr>
              <a:t>ık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lar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Hiçbir bulgu görülmeyebilir</a:t>
            </a:r>
            <a:endParaRPr lang="en-US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Fizik Muayene 5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Çok kez yap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lm</a:t>
            </a:r>
            <a:r>
              <a:rPr lang="tr-TR" sz="2800" dirty="0" smtClean="0">
                <a:latin typeface="Comic Sans MS" pitchFamily="66" charset="0"/>
              </a:rPr>
              <a:t>ış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anal ili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kide olu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abilen de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iklikler: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Sfinkter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tonusu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kayb</a:t>
            </a:r>
            <a:r>
              <a:rPr lang="tr-TR" sz="2800" dirty="0" smtClean="0">
                <a:latin typeface="Comic Sans MS" pitchFamily="66" charset="0"/>
              </a:rPr>
              <a:t>ı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Anüsün içeri doğru 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ekil de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ikli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Mukoza düzle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mesi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Skarlar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Tan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s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zordur. Anüs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ekli ki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iye özel olabilir</a:t>
            </a:r>
            <a:r>
              <a:rPr lang="tr-TR" sz="2800" dirty="0" smtClean="0">
                <a:solidFill>
                  <a:srgbClr val="FF0000"/>
                </a:solidFill>
                <a:latin typeface="Tahoma" pitchFamily="34" charset="0"/>
                <a:cs typeface="Times New Roman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ahoma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Örnek Alınması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Serolojik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ve </a:t>
            </a: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toksikolojik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testler için 2 tüp düz kan.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T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rnak altlar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ndaki doku için örnek (t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rnaklar kesilir ya da kürdanla altlar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kaz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r, zarf içine al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Pubik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k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llar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taranarak zarf içine toplan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r. Hem çocuktan hem 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üpheliden kesilerek k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 örnekleri de al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Kurumu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kan ve 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üpheli k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 örnekleri (yeri belirtilerek zarf içine al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r).</a:t>
            </a:r>
            <a:endParaRPr lang="en-US" sz="3200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Psikolojik Sekeller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47500" lnSpcReduction="20000"/>
          </a:bodyPr>
          <a:lstStyle/>
          <a:p>
            <a:pPr marL="2857500" indent="-2857500">
              <a:spcBef>
                <a:spcPct val="50000"/>
              </a:spcBef>
              <a:buNone/>
            </a:pP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tr-TR" sz="50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Akut</a:t>
            </a:r>
            <a:endParaRPr lang="tr-TR" sz="5000" b="1" dirty="0" smtClean="0">
              <a:solidFill>
                <a:srgbClr val="FF0000"/>
              </a:solidFill>
              <a:latin typeface="Comic Sans MS" pitchFamily="66" charset="0"/>
              <a:cs typeface="Times New Roman" charset="0"/>
            </a:endParaRPr>
          </a:p>
          <a:p>
            <a:pPr marL="3186684" lvl="1" indent="-2857500">
              <a:spcBef>
                <a:spcPct val="50000"/>
              </a:spcBef>
              <a:buNone/>
            </a:pPr>
            <a:r>
              <a:rPr lang="tr-TR" sz="5000" dirty="0" smtClean="0">
                <a:latin typeface="Comic Sans MS" pitchFamily="66" charset="0"/>
                <a:cs typeface="Times New Roman" charset="0"/>
              </a:rPr>
              <a:t>a. Genel psikopatoloji: Kayg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 bozuklu</a:t>
            </a:r>
            <a:r>
              <a:rPr lang="tr-TR" sz="5000" dirty="0" smtClean="0">
                <a:latin typeface="Comic Sans MS" pitchFamily="66" charset="0"/>
              </a:rPr>
              <a:t>ğ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u, kar</a:t>
            </a:r>
            <a:r>
              <a:rPr lang="tr-TR" sz="5000" dirty="0" smtClean="0">
                <a:latin typeface="Comic Sans MS" pitchFamily="66" charset="0"/>
              </a:rPr>
              <a:t>şı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 gelme bozuklu</a:t>
            </a:r>
            <a:r>
              <a:rPr lang="tr-TR" sz="5000" dirty="0" smtClean="0">
                <a:latin typeface="Comic Sans MS" pitchFamily="66" charset="0"/>
              </a:rPr>
              <a:t>ğ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u, depresyon, dikkat eksikli</a:t>
            </a:r>
            <a:r>
              <a:rPr lang="tr-TR" sz="5000" dirty="0" smtClean="0">
                <a:latin typeface="Comic Sans MS" pitchFamily="66" charset="0"/>
              </a:rPr>
              <a:t>ğ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i, a</a:t>
            </a:r>
            <a:r>
              <a:rPr lang="tr-TR" sz="5000" dirty="0" smtClean="0">
                <a:latin typeface="Comic Sans MS" pitchFamily="66" charset="0"/>
              </a:rPr>
              <a:t>şı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 hareketlilik ve 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posttravmatik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 stres bozuklu</a:t>
            </a:r>
            <a:r>
              <a:rPr lang="tr-TR" sz="5000" dirty="0" smtClean="0">
                <a:latin typeface="Comic Sans MS" pitchFamily="66" charset="0"/>
              </a:rPr>
              <a:t>ğ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una s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k rastlan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3186684" lvl="1" indent="-2857500">
              <a:spcBef>
                <a:spcPct val="50000"/>
              </a:spcBef>
              <a:buNone/>
            </a:pPr>
            <a:r>
              <a:rPr lang="tr-TR" sz="5000" dirty="0" smtClean="0">
                <a:latin typeface="Comic Sans MS" pitchFamily="66" charset="0"/>
                <a:cs typeface="Times New Roman" charset="0"/>
              </a:rPr>
              <a:t>b. 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Anksiyete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 bozukluklar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: Uyku bozukluklar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, kabuslar, travman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n tekrar 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ya</a:t>
            </a:r>
            <a:r>
              <a:rPr lang="tr-TR" sz="5000" dirty="0" err="1" smtClean="0">
                <a:latin typeface="Comic Sans MS" pitchFamily="66" charset="0"/>
              </a:rPr>
              <a:t>ş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ant</a:t>
            </a:r>
            <a:r>
              <a:rPr lang="tr-TR" sz="5000" dirty="0" err="1" smtClean="0">
                <a:latin typeface="Comic Sans MS" pitchFamily="66" charset="0"/>
              </a:rPr>
              <a:t>ı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land</a:t>
            </a:r>
            <a:r>
              <a:rPr lang="tr-TR" sz="5000" dirty="0" err="1" smtClean="0">
                <a:latin typeface="Comic Sans MS" pitchFamily="66" charset="0"/>
              </a:rPr>
              <a:t>ı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5000" dirty="0" err="1" smtClean="0">
                <a:latin typeface="Comic Sans MS" pitchFamily="66" charset="0"/>
              </a:rPr>
              <a:t>ı</a:t>
            </a:r>
            <a:r>
              <a:rPr lang="tr-TR" sz="5000" dirty="0" err="1" smtClean="0">
                <a:latin typeface="Comic Sans MS" pitchFamily="66" charset="0"/>
                <a:cs typeface="Times New Roman" charset="0"/>
              </a:rPr>
              <a:t>lmas</a:t>
            </a:r>
            <a:r>
              <a:rPr lang="tr-TR" sz="5000" dirty="0" err="1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, öfkeli tepki, dürtü kontrolünde zay</a:t>
            </a:r>
            <a:r>
              <a:rPr lang="tr-TR" sz="5000" dirty="0" smtClean="0">
                <a:latin typeface="Comic Sans MS" pitchFamily="66" charset="0"/>
              </a:rPr>
              <a:t>ı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flama, somatik</a:t>
            </a:r>
            <a:r>
              <a:rPr lang="tr-TR" sz="5000" dirty="0" smtClean="0">
                <a:latin typeface="Comic Sans MS" pitchFamily="66" charset="0"/>
              </a:rPr>
              <a:t> ş</a:t>
            </a:r>
            <a:r>
              <a:rPr lang="tr-TR" sz="5000" dirty="0" smtClean="0">
                <a:latin typeface="Comic Sans MS" pitchFamily="66" charset="0"/>
                <a:cs typeface="Times New Roman" charset="0"/>
              </a:rPr>
              <a:t>ikayetler</a:t>
            </a:r>
            <a:r>
              <a:rPr lang="tr-TR" sz="5000" dirty="0" smtClean="0">
                <a:latin typeface="Comic Sans MS" pitchFamily="66" charset="0"/>
              </a:rPr>
              <a:t>.</a:t>
            </a:r>
          </a:p>
          <a:p>
            <a:pPr marL="3186684" lvl="1" indent="-2857500">
              <a:spcBef>
                <a:spcPct val="50000"/>
              </a:spcBef>
              <a:buNone/>
            </a:pPr>
            <a:endParaRPr lang="tr-TR" sz="3200" b="1" dirty="0" smtClean="0">
              <a:latin typeface="Comic Sans MS" pitchFamily="66" charset="0"/>
              <a:cs typeface="Times New Roman" charset="0"/>
            </a:endParaRPr>
          </a:p>
          <a:p>
            <a:pPr marL="3186684" lvl="1" indent="-2857500">
              <a:spcBef>
                <a:spcPct val="50000"/>
              </a:spcBef>
              <a:buNone/>
            </a:pPr>
            <a:r>
              <a:rPr lang="tr-TR" sz="3200" b="1" dirty="0" smtClean="0">
                <a:latin typeface="Comic Sans MS" pitchFamily="66" charset="0"/>
                <a:cs typeface="Times New Roman" charset="0"/>
              </a:rPr>
              <a:t> </a:t>
            </a: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</a:t>
            </a:r>
            <a:endParaRPr lang="tr-TR" sz="6200" b="1" dirty="0" smtClean="0">
              <a:latin typeface="Comic Sans MS" pitchFamily="66" charset="0"/>
              <a:cs typeface="Times New Roman" charset="0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712642"/>
          </a:xfrm>
        </p:spPr>
        <p:txBody>
          <a:bodyPr>
            <a:normAutofit/>
          </a:bodyPr>
          <a:lstStyle/>
          <a:p>
            <a:pPr marL="2857500" indent="-2857500">
              <a:spcBef>
                <a:spcPct val="5000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Uzun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Dönem</a:t>
            </a:r>
          </a:p>
          <a:p>
            <a:pPr marL="2857500" indent="-2857500">
              <a:spcBef>
                <a:spcPct val="50000"/>
              </a:spcBef>
              <a:buNone/>
            </a:pPr>
            <a:r>
              <a:rPr lang="tr-TR" sz="2800" b="1" dirty="0" smtClean="0">
                <a:latin typeface="Comic Sans MS" pitchFamily="66" charset="0"/>
                <a:cs typeface="Times New Roman" charset="0"/>
              </a:rPr>
              <a:t>a</a:t>
            </a:r>
            <a:r>
              <a:rPr lang="tr-TR" sz="2800" b="1" dirty="0" smtClean="0">
                <a:latin typeface="Comic Sans MS" pitchFamily="66" charset="0"/>
                <a:cs typeface="Times New Roman" charset="0"/>
              </a:rPr>
              <a:t>.      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Anormal cinsel davran</a:t>
            </a:r>
            <a:r>
              <a:rPr lang="tr-TR" sz="2800" dirty="0" smtClean="0">
                <a:latin typeface="Comic Sans MS" pitchFamily="66" charset="0"/>
              </a:rPr>
              <a:t>ış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lar</a:t>
            </a:r>
          </a:p>
          <a:p>
            <a:pPr marL="2857500" indent="-2857500">
              <a:spcBef>
                <a:spcPct val="50000"/>
              </a:spcBef>
              <a:buNone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b.    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Anksiyete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belirtileri (kronik gerginlik, uyku sorunlar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, kronik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posttravmatik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stres bozuklu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u, cinsel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disfonksiyon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vb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.)</a:t>
            </a:r>
          </a:p>
          <a:p>
            <a:pPr marL="2857500" indent="-2857500">
              <a:spcBef>
                <a:spcPct val="50000"/>
              </a:spcBef>
              <a:buNone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c. Kişilik Bozuklukları</a:t>
            </a:r>
            <a:endParaRPr lang="tr-TR" sz="2800" dirty="0" smtClean="0">
              <a:latin typeface="Comic Sans MS" pitchFamily="66" charset="0"/>
              <a:cs typeface="Times New Roman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Cinsel İstismar Sonrası Tedavi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Autofit/>
          </a:bodyPr>
          <a:lstStyle/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smtClean="0">
                <a:latin typeface="Comic Sans MS" pitchFamily="66" charset="0"/>
              </a:rPr>
              <a:t>İ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stismar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 tekrar riskini ortadan kald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rma amaçlanmal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Anksiyete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belirtilerine yönelik tedavi yap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lmal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Kanamalar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 kontrol alt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na 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nmas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, 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v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replasman</a:t>
            </a:r>
            <a:r>
              <a:rPr lang="tr-TR" sz="2400" dirty="0" err="1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(Konsültasyon,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hospitalizasyon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)</a:t>
            </a:r>
          </a:p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Tetanoz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profilaksisi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(Deri yaralanmas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varsa)</a:t>
            </a:r>
          </a:p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Minör travmalarda so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uk kompres,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gluteal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bölgenin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elevasyonu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, analjezik.</a:t>
            </a:r>
          </a:p>
          <a:p>
            <a:pPr marL="565150" indent="-565150">
              <a:spcBef>
                <a:spcPct val="50000"/>
              </a:spcBef>
              <a:buFontTx/>
              <a:buAutoNum type="arabicPeriod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Cinsel yolla bula</a:t>
            </a:r>
            <a:r>
              <a:rPr lang="tr-TR" sz="2400" dirty="0" smtClean="0">
                <a:latin typeface="Comic Sans MS" pitchFamily="66" charset="0"/>
              </a:rPr>
              <a:t>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an hastal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k taramas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,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profilaksi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ya da tedavi 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endikasyonlar</a:t>
            </a:r>
            <a:r>
              <a:rPr lang="tr-TR" sz="2400" dirty="0" err="1" smtClean="0">
                <a:latin typeface="Comic Sans MS" pitchFamily="66" charset="0"/>
              </a:rPr>
              <a:t>ı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2400" dirty="0" err="1" smtClean="0">
                <a:latin typeface="Comic Sans MS" pitchFamily="66" charset="0"/>
              </a:rPr>
              <a:t>ı</a:t>
            </a:r>
            <a:r>
              <a:rPr lang="tr-TR" sz="2400" dirty="0" err="1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aranmas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İzlem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Autofit/>
          </a:bodyPr>
          <a:lstStyle/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Comic Sans MS" pitchFamily="66" charset="0"/>
              </a:rPr>
              <a:t>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üpheli istismarc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n çocuktan ayr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lmas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, koruyucu gündüz bak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ve eve profesyonel ziyaretçi sa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lanmal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Herhangi bir problemi olursa hastaneye gelmesi önerilmelidir.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Sald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y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takip eden 2 hafta içinde yeniden de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erlendirme (gebelik ku</a:t>
            </a:r>
            <a:r>
              <a:rPr lang="tr-TR" sz="2400" dirty="0" smtClean="0">
                <a:latin typeface="Comic Sans MS" pitchFamily="66" charset="0"/>
              </a:rPr>
              <a:t>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kusu ekarte edilmelidir)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Sald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y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takip eden 1. ay ve 3. ayda dan</a:t>
            </a:r>
            <a:r>
              <a:rPr lang="tr-TR" sz="2400" dirty="0" smtClean="0">
                <a:latin typeface="Comic Sans MS" pitchFamily="66" charset="0"/>
              </a:rPr>
              <a:t>ış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manl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k hizmeti sa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lanmal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a ve aile bireylerine psikolojik destek ve gerekiyorsa tedavi olana</a:t>
            </a:r>
            <a:r>
              <a:rPr lang="tr-TR" sz="2400" dirty="0" smtClean="0">
                <a:latin typeface="Comic Sans MS" pitchFamily="66" charset="0"/>
              </a:rPr>
              <a:t>ğı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 (bireysel ya da grup) sa</a:t>
            </a:r>
            <a:r>
              <a:rPr lang="tr-TR" sz="2400" dirty="0" smtClean="0">
                <a:latin typeface="Comic Sans MS" pitchFamily="66" charset="0"/>
              </a:rPr>
              <a:t>ğ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lanmal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400" dirty="0" smtClean="0">
                <a:latin typeface="Comic Sans MS" pitchFamily="66" charset="0"/>
              </a:rPr>
              <a:t>ı</a:t>
            </a:r>
            <a:r>
              <a:rPr lang="tr-TR" sz="2400" dirty="0" smtClean="0">
                <a:latin typeface="Comic Sans MS" pitchFamily="66" charset="0"/>
                <a:cs typeface="Times New Roman" charset="0"/>
              </a:rPr>
              <a:t>r.</a:t>
            </a:r>
            <a:endParaRPr lang="en-US" sz="2400" dirty="0" smtClean="0">
              <a:latin typeface="Comic Sans MS" pitchFamily="66" charset="0"/>
            </a:endParaRP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DUYGUSAL İSTİSMAR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None/>
            </a:pPr>
            <a:endParaRPr lang="tr-TR" dirty="0" smtClean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a yönelik uygulanan veya yap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lmas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ihmal edilen, </a:t>
            </a:r>
            <a:endParaRPr lang="tr-TR" sz="28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</a:rPr>
              <a:t>T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oplumsal ve bilimsel ölçütlere göre psikolojik aç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dan zarar verici olduklar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saptanan, </a:t>
            </a:r>
            <a:endParaRPr lang="tr-TR" sz="28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2800" dirty="0" smtClean="0">
                <a:latin typeface="Comic Sans MS" pitchFamily="66" charset="0"/>
              </a:rPr>
              <a:t>Ç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ocuk veya gencin üzerinde güç sahibi olan ki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 veya ki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iler taraf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ndan gerçekle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tirilen davran</a:t>
            </a:r>
            <a:r>
              <a:rPr lang="tr-TR" sz="2800" dirty="0" smtClean="0">
                <a:latin typeface="Comic Sans MS" pitchFamily="66" charset="0"/>
              </a:rPr>
              <a:t>ış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lar</a:t>
            </a:r>
            <a:r>
              <a:rPr lang="tr-TR" sz="2800" dirty="0" smtClean="0">
                <a:latin typeface="Comic Sans MS" pitchFamily="66" charset="0"/>
              </a:rPr>
              <a:t>dır.</a:t>
            </a:r>
            <a:endParaRPr lang="tr-TR" sz="2800" b="1" u="sng" dirty="0" smtClean="0">
              <a:latin typeface="Comic Sans MS" pitchFamily="66" charset="0"/>
              <a:cs typeface="Times New Roman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ÇOCUK İSTİSMARI ve İHMALİ</a:t>
            </a:r>
            <a:endParaRPr lang="tr-TR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6400800" cy="2786082"/>
          </a:xfrm>
        </p:spPr>
        <p:txBody>
          <a:bodyPr>
            <a:noAutofit/>
          </a:bodyPr>
          <a:lstStyle/>
          <a:p>
            <a:pPr algn="l"/>
            <a:r>
              <a:rPr lang="tr-TR" sz="3600" dirty="0" smtClean="0">
                <a:solidFill>
                  <a:schemeClr val="tx1"/>
                </a:solidFill>
                <a:latin typeface="Comic Sans MS" pitchFamily="66" charset="0"/>
              </a:rPr>
              <a:t>1- Fiziksel İstismar</a:t>
            </a:r>
          </a:p>
          <a:p>
            <a:pPr algn="l"/>
            <a:r>
              <a:rPr lang="tr-TR" sz="3600" dirty="0" smtClean="0">
                <a:solidFill>
                  <a:schemeClr val="tx1"/>
                </a:solidFill>
                <a:latin typeface="Comic Sans MS" pitchFamily="66" charset="0"/>
              </a:rPr>
              <a:t>2- Cinsel İstismar</a:t>
            </a:r>
          </a:p>
          <a:p>
            <a:pPr algn="l"/>
            <a:r>
              <a:rPr lang="tr-TR" sz="3600" dirty="0" smtClean="0">
                <a:solidFill>
                  <a:schemeClr val="tx1"/>
                </a:solidFill>
                <a:latin typeface="Comic Sans MS" pitchFamily="66" charset="0"/>
              </a:rPr>
              <a:t>3- Duygusal İstismar</a:t>
            </a:r>
          </a:p>
          <a:p>
            <a:pPr algn="l"/>
            <a:r>
              <a:rPr lang="tr-TR" sz="3600" dirty="0" smtClean="0">
                <a:solidFill>
                  <a:schemeClr val="tx1"/>
                </a:solidFill>
                <a:latin typeface="Comic Sans MS" pitchFamily="66" charset="0"/>
              </a:rPr>
              <a:t>4- İhmal</a:t>
            </a:r>
            <a:endParaRPr lang="tr-T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92500"/>
          </a:bodyPr>
          <a:lstStyle/>
          <a:p>
            <a:pPr marL="282575" indent="-282575" eaLnBrk="0" hangingPunct="0"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Çocuk üzerinde sürekli duygusal bask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yarat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r, duygusal geli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ime zarar verir (Korku, 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ğı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lanma, s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k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nt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ve ümitsizlik)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Özellikle sözel sald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r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y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içerir (Küçük dü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ürme, ba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ğı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rma, tehdit etme, suçlama, 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ğı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lama)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Çocuk ve ergenlerin en s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k ya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ad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ığı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istismar 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eklidir. Fiziksel istismar olgular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n ço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una e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lik eder.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De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ğ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erlendirilip tan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nması zordur.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Duygusal İstismarın Sınıflandırılması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Reddedici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Tecrit edici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Y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ld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c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Ald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rmaz, önem vermez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Sosyal bütünlü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ü bozucu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S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özel sald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rgan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Yeti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kinle</a:t>
            </a:r>
            <a:r>
              <a:rPr lang="tr-TR" sz="2800" dirty="0" smtClean="0">
                <a:latin typeface="Comic Sans MS" pitchFamily="66" charset="0"/>
              </a:rPr>
              <a:t>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tirici tav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İlgili Tıp Disiplinleri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/>
              <a:t>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Erişkin ve çocuk </a:t>
            </a: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psikiyatristleri</a:t>
            </a:r>
            <a:endParaRPr lang="tr-TR" sz="3200" dirty="0" smtClean="0">
              <a:latin typeface="Comic Sans MS" pitchFamily="66" charset="0"/>
              <a:cs typeface="Times New Roman" charset="0"/>
            </a:endParaRP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 Psikologlar</a:t>
            </a: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 Sosyal Hizmet Uzmanları</a:t>
            </a: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 </a:t>
            </a:r>
            <a:r>
              <a:rPr lang="tr-TR" sz="3200" dirty="0" err="1" smtClean="0">
                <a:latin typeface="Comic Sans MS" pitchFamily="66" charset="0"/>
                <a:cs typeface="Times New Roman" charset="0"/>
              </a:rPr>
              <a:t>Pediyatristler</a:t>
            </a:r>
            <a:endParaRPr lang="tr-TR" sz="3200" dirty="0" smtClean="0">
              <a:latin typeface="Comic Sans MS" pitchFamily="66" charset="0"/>
            </a:endParaRP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tr-TR" sz="3200" dirty="0" smtClean="0">
              <a:latin typeface="Comic Sans MS" pitchFamily="66" charset="0"/>
            </a:endParaRP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 Adli Tıp Uzmanla</a:t>
            </a:r>
            <a:r>
              <a:rPr lang="tr-TR" sz="3200" dirty="0" smtClean="0">
                <a:latin typeface="Comic Sans MS" pitchFamily="66" charset="0"/>
              </a:rPr>
              <a:t>rı</a:t>
            </a: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Çocuk Cerrahları		</a:t>
            </a:r>
            <a:endParaRPr lang="tr-TR" sz="2000" b="1" dirty="0" smtClean="0">
              <a:latin typeface="Comic Sans MS" pitchFamily="66" charset="0"/>
              <a:cs typeface="Times New Roman" charset="0"/>
            </a:endParaRP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 Hemşireler			</a:t>
            </a:r>
            <a:endParaRPr lang="tr-TR" sz="3200" dirty="0" smtClean="0">
              <a:latin typeface="Comic Sans MS" pitchFamily="66" charset="0"/>
            </a:endParaRPr>
          </a:p>
          <a:p>
            <a:pPr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 Çocukla ilgili diğer tıp branşları</a:t>
            </a:r>
            <a:endParaRPr lang="en-US" sz="3200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Bulgular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50000"/>
              </a:spcBef>
            </a:pPr>
            <a:r>
              <a:rPr lang="tr-TR" sz="51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Fiziksel</a:t>
            </a:r>
            <a:endParaRPr lang="tr-TR" sz="51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3200" b="1" dirty="0" smtClean="0">
                <a:latin typeface="Tahoma" pitchFamily="34" charset="0"/>
              </a:rPr>
              <a:t>	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Konu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ma</a:t>
            </a:r>
            <a:r>
              <a:rPr lang="tr-TR" sz="4200" dirty="0" smtClean="0">
                <a:latin typeface="Comic Sans MS" pitchFamily="66" charset="0"/>
              </a:rPr>
              <a:t> 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- ileti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im bozuklu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u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Fiziksel geli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imde duraklama, büyüme, geli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me gerili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i</a:t>
            </a:r>
            <a:endParaRPr lang="tr-TR" sz="4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51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Davran</a:t>
            </a:r>
            <a:r>
              <a:rPr lang="tr-TR" sz="5100" b="1" dirty="0" smtClean="0">
                <a:solidFill>
                  <a:srgbClr val="FF0000"/>
                </a:solidFill>
                <a:latin typeface="Comic Sans MS" pitchFamily="66" charset="0"/>
              </a:rPr>
              <a:t>ış</a:t>
            </a:r>
            <a:r>
              <a:rPr lang="tr-TR" sz="51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sal</a:t>
            </a:r>
            <a:endParaRPr lang="tr-TR" sz="51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3800" b="1" dirty="0" smtClean="0">
                <a:latin typeface="Comic Sans MS" pitchFamily="66" charset="0"/>
              </a:rPr>
              <a:t>	</a:t>
            </a:r>
            <a:r>
              <a:rPr lang="tr-TR" sz="4200" dirty="0" err="1" smtClean="0">
                <a:latin typeface="Comic Sans MS" pitchFamily="66" charset="0"/>
                <a:cs typeface="Times New Roman" charset="0"/>
              </a:rPr>
              <a:t>Stereotipik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 bulgular (emme, </a:t>
            </a:r>
            <a:r>
              <a:rPr lang="tr-TR" sz="4200" dirty="0" smtClean="0">
                <a:latin typeface="Comic Sans MS" pitchFamily="66" charset="0"/>
              </a:rPr>
              <a:t>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s</a:t>
            </a:r>
            <a:r>
              <a:rPr lang="tr-TR" sz="4200" dirty="0" smtClean="0">
                <a:latin typeface="Comic Sans MS" pitchFamily="66" charset="0"/>
              </a:rPr>
              <a:t>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rma, sallanma vb)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Davran</a:t>
            </a:r>
            <a:r>
              <a:rPr lang="tr-TR" sz="4200" dirty="0" smtClean="0">
                <a:latin typeface="Comic Sans MS" pitchFamily="66" charset="0"/>
              </a:rPr>
              <a:t>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m, ö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renme bozuklu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u, </a:t>
            </a:r>
            <a:r>
              <a:rPr lang="tr-TR" sz="4200" dirty="0" err="1" smtClean="0">
                <a:latin typeface="Comic Sans MS" pitchFamily="66" charset="0"/>
                <a:cs typeface="Times New Roman" charset="0"/>
              </a:rPr>
              <a:t>antisosyal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 davran</a:t>
            </a:r>
            <a:r>
              <a:rPr lang="tr-TR" sz="4200" dirty="0" smtClean="0">
                <a:latin typeface="Comic Sans MS" pitchFamily="66" charset="0"/>
              </a:rPr>
              <a:t>ış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Nörotik belirt</a:t>
            </a:r>
            <a:r>
              <a:rPr lang="tr-TR" sz="4200" dirty="0" smtClean="0">
                <a:latin typeface="Comic Sans MS" pitchFamily="66" charset="0"/>
              </a:rPr>
              <a:t>i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ler (uyku bozuklu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u, korku vb)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Psikopatoloji (histerik tepkiler, a</a:t>
            </a:r>
            <a:r>
              <a:rPr lang="tr-TR" sz="4200" dirty="0" smtClean="0">
                <a:latin typeface="Comic Sans MS" pitchFamily="66" charset="0"/>
              </a:rPr>
              <a:t>şırı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 hareketlilik vb)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Uyum bozuklu</a:t>
            </a:r>
            <a:r>
              <a:rPr lang="tr-TR" sz="4200" dirty="0" smtClean="0">
                <a:latin typeface="Comic Sans MS" pitchFamily="66" charset="0"/>
              </a:rPr>
              <a:t>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u veya a</a:t>
            </a:r>
            <a:r>
              <a:rPr lang="tr-TR" sz="4200" dirty="0" smtClean="0">
                <a:latin typeface="Comic Sans MS" pitchFamily="66" charset="0"/>
              </a:rPr>
              <a:t>şı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4200" dirty="0" smtClean="0">
                <a:latin typeface="Comic Sans MS" pitchFamily="66" charset="0"/>
              </a:rPr>
              <a:t>ı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 uyumlu davran</a:t>
            </a:r>
            <a:r>
              <a:rPr lang="tr-TR" sz="4200" dirty="0" smtClean="0">
                <a:latin typeface="Comic Sans MS" pitchFamily="66" charset="0"/>
              </a:rPr>
              <a:t>ış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Geli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imde duraklama (zihinsel-duygusal)</a:t>
            </a:r>
          </a:p>
          <a:p>
            <a:pPr>
              <a:spcBef>
                <a:spcPct val="50000"/>
              </a:spcBef>
            </a:pPr>
            <a:r>
              <a:rPr lang="tr-TR" sz="4200" dirty="0" smtClean="0">
                <a:latin typeface="Comic Sans MS" pitchFamily="66" charset="0"/>
                <a:cs typeface="Times New Roman" charset="0"/>
              </a:rPr>
              <a:t>	</a:t>
            </a:r>
            <a:r>
              <a:rPr lang="tr-TR" sz="4200" dirty="0" smtClean="0">
                <a:latin typeface="Comic Sans MS" pitchFamily="66" charset="0"/>
              </a:rPr>
              <a:t>İ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ntihar giri</a:t>
            </a:r>
            <a:r>
              <a:rPr lang="tr-TR" sz="4200" dirty="0" smtClean="0">
                <a:latin typeface="Comic Sans MS" pitchFamily="66" charset="0"/>
              </a:rPr>
              <a:t>ş</a:t>
            </a:r>
            <a:r>
              <a:rPr lang="tr-TR" sz="4200" dirty="0" smtClean="0">
                <a:latin typeface="Comic Sans MS" pitchFamily="66" charset="0"/>
                <a:cs typeface="Times New Roman" charset="0"/>
              </a:rPr>
              <a:t>imleri</a:t>
            </a:r>
            <a:endParaRPr lang="tr-TR" sz="4200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Tedavi ve Rehabilitasyon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50000"/>
              </a:spcBef>
            </a:pP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Akut Dönemde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</a:rPr>
              <a:t>a. </a:t>
            </a:r>
            <a:r>
              <a:rPr lang="tr-TR" sz="3600" b="1" dirty="0" err="1" smtClean="0">
                <a:latin typeface="Comic Sans MS" pitchFamily="66" charset="0"/>
                <a:cs typeface="Times New Roman" charset="0"/>
              </a:rPr>
              <a:t>Psikoterapinin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 planlanmas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: </a:t>
            </a:r>
            <a:r>
              <a:rPr lang="tr-TR" sz="3600" b="1" dirty="0" smtClean="0">
                <a:latin typeface="Comic Sans MS" pitchFamily="66" charset="0"/>
              </a:rPr>
              <a:t>            	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Aile terapisi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</a:rPr>
              <a:t>b. 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Ebeveynlik becerilerini geli</a:t>
            </a:r>
            <a:r>
              <a:rPr lang="tr-TR" sz="3600" b="1" dirty="0" smtClean="0">
                <a:latin typeface="Comic Sans MS" pitchFamily="66" charset="0"/>
              </a:rPr>
              <a:t>ş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tirme: </a:t>
            </a:r>
            <a:r>
              <a:rPr lang="tr-TR" sz="3600" b="1" dirty="0" smtClean="0">
                <a:latin typeface="Comic Sans MS" pitchFamily="66" charset="0"/>
              </a:rPr>
              <a:t>      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Bireysel Psikoterapi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					Sosyal Hizmet takibi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					</a:t>
            </a:r>
            <a:r>
              <a:rPr lang="tr-TR" sz="3600" b="1" dirty="0" err="1" smtClean="0">
                <a:latin typeface="Comic Sans MS" pitchFamily="66" charset="0"/>
                <a:cs typeface="Times New Roman" charset="0"/>
              </a:rPr>
              <a:t>Psiko</a:t>
            </a:r>
            <a:r>
              <a:rPr lang="tr-TR" sz="3600" b="1" dirty="0" smtClean="0">
                <a:latin typeface="Comic Sans MS" pitchFamily="66" charset="0"/>
              </a:rPr>
              <a:t>-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farmakolojik tedavi</a:t>
            </a:r>
            <a:endParaRPr lang="tr-TR" sz="36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tr-TR" sz="3200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tr-TR" sz="3200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Kronik Dönemde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</a:rPr>
              <a:t>a. 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Rehabilitasyon çal</a:t>
            </a:r>
            <a:r>
              <a:rPr lang="tr-TR" sz="3600" b="1" dirty="0" smtClean="0">
                <a:latin typeface="Comic Sans MS" pitchFamily="66" charset="0"/>
              </a:rPr>
              <a:t>ış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malar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: </a:t>
            </a:r>
            <a:r>
              <a:rPr lang="tr-TR" sz="3600" b="1" dirty="0" smtClean="0">
                <a:latin typeface="Comic Sans MS" pitchFamily="66" charset="0"/>
              </a:rPr>
              <a:t>    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Risk grubu olan ailelere eğitim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</a:rPr>
              <a:t>b. 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Duygu durum bozuklu</a:t>
            </a:r>
            <a:r>
              <a:rPr lang="tr-TR" sz="3600" b="1" dirty="0" smtClean="0">
                <a:latin typeface="Comic Sans MS" pitchFamily="66" charset="0"/>
              </a:rPr>
              <a:t>ğ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u ve/veya madde kullan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 olan annelere</a:t>
            </a:r>
            <a:r>
              <a:rPr lang="tr-TR" sz="3600" b="1" dirty="0" smtClean="0"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</a:rPr>
              <a:t>				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Kötüye kullan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sz="3600" b="1" dirty="0" smtClean="0">
                <a:latin typeface="Comic Sans MS" pitchFamily="66" charset="0"/>
              </a:rPr>
              <a:t>ı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 önleme</a:t>
            </a:r>
          </a:p>
          <a:p>
            <a:pPr>
              <a:spcBef>
                <a:spcPct val="50000"/>
              </a:spcBef>
            </a:pP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		</a:t>
            </a:r>
            <a:r>
              <a:rPr lang="tr-TR" sz="3600" b="1" dirty="0" smtClean="0">
                <a:latin typeface="Comic Sans MS" pitchFamily="66" charset="0"/>
              </a:rPr>
              <a:t>		</a:t>
            </a:r>
            <a:r>
              <a:rPr lang="tr-TR" sz="3600" b="1" dirty="0" smtClean="0">
                <a:latin typeface="Comic Sans MS" pitchFamily="66" charset="0"/>
                <a:cs typeface="Times New Roman" charset="0"/>
              </a:rPr>
              <a:t>Depresyonun tedavisi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İHMAL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tr-TR" sz="2800" dirty="0" smtClean="0">
                <a:latin typeface="Tahoma" pitchFamily="34" charset="0"/>
                <a:cs typeface="Times New Roman" charset="0"/>
              </a:rPr>
              <a:t> 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un 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beslenme, sa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k, bar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nma, giyim, e</a:t>
            </a:r>
            <a:r>
              <a:rPr lang="tr-TR" sz="2800" dirty="0" smtClean="0">
                <a:latin typeface="Comic Sans MS" pitchFamily="66" charset="0"/>
              </a:rPr>
              <a:t>ğ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itim, korunma ve gözetim gibi temel gereksinimlerinin onun bak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üstlenenler taraf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ndan kar</a:t>
            </a:r>
            <a:r>
              <a:rPr lang="tr-TR" sz="2800" dirty="0" smtClean="0">
                <a:latin typeface="Comic Sans MS" pitchFamily="66" charset="0"/>
              </a:rPr>
              <a:t>şı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lanmamas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d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r.</a:t>
            </a:r>
            <a:endParaRPr lang="tr-TR" sz="28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tr-TR" sz="28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İ</a:t>
            </a: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hmal, fiziksel istismardan daha s</a:t>
            </a: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ı</a:t>
            </a: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k görülür.</a:t>
            </a:r>
            <a:endParaRPr lang="en-US" sz="2800" b="1" dirty="0" smtClean="0">
              <a:solidFill>
                <a:srgbClr val="FF0000"/>
              </a:solidFill>
              <a:latin typeface="Comic Sans MS" pitchFamily="66" charset="0"/>
              <a:cs typeface="Times New Roman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İ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hmal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iziksel ya da duygusal olabilir.</a:t>
            </a:r>
            <a:endParaRPr lang="tr-TR" sz="36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Fiziksel </a:t>
            </a: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</a:rPr>
              <a:t>İ</a:t>
            </a: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hmal:</a:t>
            </a:r>
            <a:r>
              <a:rPr lang="tr-TR" sz="3600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sz="3200" dirty="0" smtClean="0">
                <a:latin typeface="Comic Sans MS" pitchFamily="66" charset="0"/>
              </a:rPr>
              <a:t>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un yeterli beslenememesi, uygun ve temiz giydirilmemesi, yetersiz bir fizik çevrede ya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amas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, kazalara kar</a:t>
            </a:r>
            <a:r>
              <a:rPr lang="tr-TR" sz="3200" dirty="0" smtClean="0">
                <a:latin typeface="Comic Sans MS" pitchFamily="66" charset="0"/>
              </a:rPr>
              <a:t>şı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önlem al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nmamas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, t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bbi ihmal (sa</a:t>
            </a:r>
            <a:r>
              <a:rPr lang="tr-TR" sz="3200" dirty="0" smtClean="0">
                <a:latin typeface="Comic Sans MS" pitchFamily="66" charset="0"/>
              </a:rPr>
              <a:t>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sz="3200" dirty="0" smtClean="0">
                <a:latin typeface="Comic Sans MS" pitchFamily="66" charset="0"/>
              </a:rPr>
              <a:t>ığı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ihmal edilmesi, hekime getirmeme, a</a:t>
            </a:r>
            <a:r>
              <a:rPr lang="tr-TR" sz="3200" dirty="0" smtClean="0">
                <a:latin typeface="Comic Sans MS" pitchFamily="66" charset="0"/>
              </a:rPr>
              <a:t>şı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yapt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rmama)</a:t>
            </a:r>
            <a:endParaRPr lang="tr-TR" sz="3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Duygusal </a:t>
            </a: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</a:rPr>
              <a:t>İ</a:t>
            </a: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hmal: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sz="3200" dirty="0" smtClean="0">
                <a:latin typeface="Comic Sans MS" pitchFamily="66" charset="0"/>
              </a:rPr>
              <a:t>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a sevgi ve ilgi gösterilmemesi, özellikle ergenlik y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llar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nda destek ve denetimden  yoksun b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rak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lmas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İhmalden Kuşkulanma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55000" lnSpcReduction="20000"/>
          </a:bodyPr>
          <a:lstStyle/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Çocuk bak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ms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z ve ortama uyumsuz giyimli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Organik olmayan büyüme gerili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i, zihinsel geli</a:t>
            </a:r>
            <a:r>
              <a:rPr lang="tr-TR" sz="3800" dirty="0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im gerili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i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Aile çocukla ilgili sorular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 yan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tlayam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yor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Zehirlenme, kaza, ate</a:t>
            </a:r>
            <a:r>
              <a:rPr lang="tr-TR" sz="3800" dirty="0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li silahla yaralanma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Çevresinde sigara, alkol, ba</a:t>
            </a:r>
            <a:r>
              <a:rPr lang="tr-TR" sz="3800" dirty="0" smtClean="0">
                <a:latin typeface="Comic Sans MS" pitchFamily="66" charset="0"/>
              </a:rPr>
              <a:t>ğı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ml</a:t>
            </a:r>
            <a:r>
              <a:rPr lang="tr-TR" sz="3800" dirty="0" smtClean="0">
                <a:latin typeface="Comic Sans MS" pitchFamily="66" charset="0"/>
              </a:rPr>
              <a:t>ılı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k yap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c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 madde kullan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 ve çocu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un bunlara maruz kalmas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.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Çocuk içe dönük, ileti</a:t>
            </a:r>
            <a:r>
              <a:rPr lang="tr-TR" sz="3800" dirty="0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im kurma güçlü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ü, </a:t>
            </a:r>
            <a:r>
              <a:rPr lang="tr-TR" sz="3800" dirty="0" err="1" smtClean="0">
                <a:latin typeface="Comic Sans MS" pitchFamily="66" charset="0"/>
                <a:cs typeface="Times New Roman" charset="0"/>
              </a:rPr>
              <a:t>ster</a:t>
            </a:r>
            <a:r>
              <a:rPr lang="tr-TR" sz="3800" dirty="0" err="1" smtClean="0">
                <a:latin typeface="Comic Sans MS" pitchFamily="66" charset="0"/>
              </a:rPr>
              <a:t>e</a:t>
            </a:r>
            <a:r>
              <a:rPr lang="tr-TR" sz="3800" dirty="0" err="1" smtClean="0">
                <a:latin typeface="Comic Sans MS" pitchFamily="66" charset="0"/>
                <a:cs typeface="Times New Roman" charset="0"/>
              </a:rPr>
              <a:t>otipik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 hareketler var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Ö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renme güçlü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ü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Okula gitmeme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smtClean="0">
                <a:latin typeface="Comic Sans MS" pitchFamily="66" charset="0"/>
                <a:cs typeface="Times New Roman" charset="0"/>
              </a:rPr>
              <a:t>Sa</a:t>
            </a:r>
            <a:r>
              <a:rPr lang="tr-TR" sz="3800" dirty="0" smtClean="0">
                <a:latin typeface="Comic Sans MS" pitchFamily="66" charset="0"/>
              </a:rPr>
              <a:t>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sz="3800" dirty="0" smtClean="0">
                <a:latin typeface="Comic Sans MS" pitchFamily="66" charset="0"/>
              </a:rPr>
              <a:t>ı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k kurulu</a:t>
            </a:r>
            <a:r>
              <a:rPr lang="tr-TR" sz="3800" dirty="0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una gitmeme ya da önerilere uymama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3800" dirty="0" err="1" smtClean="0">
                <a:latin typeface="Comic Sans MS" pitchFamily="66" charset="0"/>
                <a:cs typeface="Times New Roman" charset="0"/>
              </a:rPr>
              <a:t>Terkedilmi</a:t>
            </a:r>
            <a:r>
              <a:rPr lang="tr-TR" sz="3800" dirty="0" err="1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, evden kovulmu</a:t>
            </a:r>
            <a:r>
              <a:rPr lang="tr-TR" sz="3800" dirty="0" smtClean="0">
                <a:latin typeface="Comic Sans MS" pitchFamily="66" charset="0"/>
              </a:rPr>
              <a:t>ş</a:t>
            </a:r>
            <a:r>
              <a:rPr lang="tr-TR" sz="3800" dirty="0" smtClean="0">
                <a:latin typeface="Comic Sans MS" pitchFamily="66" charset="0"/>
                <a:cs typeface="Times New Roman" charset="0"/>
              </a:rPr>
              <a:t>.</a:t>
            </a:r>
            <a:endParaRPr lang="en-US" sz="3800" dirty="0" smtClean="0">
              <a:latin typeface="Comic Sans MS" pitchFamily="66" charset="0"/>
            </a:endParaRPr>
          </a:p>
          <a:p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7800" y="214291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YASAL KORUMA  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  <a:cs typeface="Times New Roman" charset="0"/>
              </a:rPr>
              <a:t>İÇİN BAŞVURU</a:t>
            </a:r>
            <a:endParaRPr lang="en-US" sz="1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1142984"/>
            <a:ext cx="8496300" cy="5283200"/>
            <a:chOff x="96" y="752"/>
            <a:chExt cx="5352" cy="3328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3444" y="2402"/>
              <a:ext cx="200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b="1">
                  <a:cs typeface="Times New Roman" charset="0"/>
                </a:rPr>
                <a:t>16 y. </a:t>
              </a:r>
              <a:r>
                <a:rPr lang="tr-TR" sz="2000" b="1">
                  <a:cs typeface="Times New Roman" charset="0"/>
                  <a:sym typeface="Symbol" pitchFamily="18" charset="2"/>
                </a:rPr>
                <a:t></a:t>
              </a:r>
              <a:r>
                <a:rPr lang="tr-TR" sz="2000" b="1">
                  <a:cs typeface="Times New Roman" charset="0"/>
                </a:rPr>
                <a:t> </a:t>
              </a:r>
              <a:endParaRPr lang="tr-TR" sz="2000" b="1"/>
            </a:p>
            <a:p>
              <a:pPr algn="ctr">
                <a:spcBef>
                  <a:spcPct val="50000"/>
                </a:spcBef>
              </a:pPr>
              <a:r>
                <a:rPr lang="tr-TR" sz="2000" b="1">
                  <a:cs typeface="Times New Roman" charset="0"/>
                </a:rPr>
                <a:t>Çocuk Mahkemeleri </a:t>
              </a:r>
              <a:endParaRPr lang="tr-TR" sz="2800" b="1"/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3441" y="1858"/>
              <a:ext cx="2007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b="1"/>
                <a:t>1</a:t>
              </a:r>
              <a:r>
                <a:rPr lang="tr-TR" sz="2000" b="1">
                  <a:cs typeface="Times New Roman" charset="0"/>
                </a:rPr>
                <a:t>6 y. ve </a:t>
              </a:r>
              <a:r>
                <a:rPr lang="tr-TR" sz="2000" b="1">
                  <a:cs typeface="Times New Roman" charset="0"/>
                  <a:sym typeface="Symbol" pitchFamily="18" charset="2"/>
                </a:rPr>
                <a:t></a:t>
              </a:r>
              <a:endParaRPr lang="tr-TR" sz="2000" b="1">
                <a:sym typeface="Symbol" pitchFamily="18" charset="2"/>
              </a:endParaRPr>
            </a:p>
            <a:p>
              <a:pPr algn="ctr">
                <a:spcBef>
                  <a:spcPct val="50000"/>
                </a:spcBef>
              </a:pPr>
              <a:r>
                <a:rPr lang="tr-TR" sz="2000" b="1">
                  <a:cs typeface="Times New Roman" charset="0"/>
                </a:rPr>
                <a:t>Asliye Hukuk Mah</a:t>
              </a:r>
              <a:r>
                <a:rPr lang="tr-TR" sz="2000" b="1"/>
                <a:t>kemesi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816" y="2960"/>
              <a:ext cx="2064" cy="1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tr-TR" sz="2000" b="1"/>
                <a:t>ÇOCUĞUN KENDİSİ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tr-TR" sz="2000" b="1"/>
                <a:t>ANNE-BABASI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tr-TR" sz="2000" b="1"/>
                <a:t>VASİSİ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tr-TR" sz="2000" b="1"/>
                <a:t>YASAL TEMSİLCİSİ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3168" y="773"/>
              <a:ext cx="204" cy="3264"/>
            </a:xfrm>
            <a:prstGeom prst="rightBrace">
              <a:avLst>
                <a:gd name="adj1" fmla="val 133333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384" y="752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tr-TR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96" y="776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b="1" u="sng" dirty="0">
                  <a:cs typeface="Times New Roman" charset="0"/>
                </a:rPr>
                <a:t>ÖĞRETMEN, HEKİM, KOMŞU VB.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485" y="2058"/>
              <a:ext cx="16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600" b="1">
                  <a:cs typeface="Times New Roman" charset="0"/>
                </a:rPr>
                <a:t>CUMHURİYET SAVCISI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834" y="2537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ÇOCUK MAHKEMESİ SAVCISI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397" y="123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SHÇEK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869" y="1577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ÇOCUK POLİSİ</a:t>
              </a:r>
            </a:p>
          </p:txBody>
        </p:sp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2628" y="1022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4" name="AutoShape 14"/>
            <p:cNvSpPr>
              <a:spLocks noChangeArrowheads="1"/>
            </p:cNvSpPr>
            <p:nvPr/>
          </p:nvSpPr>
          <p:spPr bwMode="auto">
            <a:xfrm>
              <a:off x="2160" y="1013"/>
              <a:ext cx="96" cy="579"/>
            </a:xfrm>
            <a:prstGeom prst="downArrow">
              <a:avLst>
                <a:gd name="adj1" fmla="val 50000"/>
                <a:gd name="adj2" fmla="val 1507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5" name="AutoShape 15"/>
            <p:cNvSpPr>
              <a:spLocks noChangeArrowheads="1"/>
            </p:cNvSpPr>
            <p:nvPr/>
          </p:nvSpPr>
          <p:spPr bwMode="auto">
            <a:xfrm>
              <a:off x="1728" y="1016"/>
              <a:ext cx="96" cy="1056"/>
            </a:xfrm>
            <a:prstGeom prst="down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6" name="AutoShape 16"/>
            <p:cNvSpPr>
              <a:spLocks noChangeArrowheads="1"/>
            </p:cNvSpPr>
            <p:nvPr/>
          </p:nvSpPr>
          <p:spPr bwMode="auto">
            <a:xfrm>
              <a:off x="1104" y="1016"/>
              <a:ext cx="96" cy="1536"/>
            </a:xfrm>
            <a:prstGeom prst="downArrow">
              <a:avLst>
                <a:gd name="adj1" fmla="val 5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6" y="791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b="1" u="sng" dirty="0">
                  <a:cs typeface="Times New Roman" charset="0"/>
                </a:rPr>
                <a:t>ÖĞRETMEN, HEKİM, KOMŞU VB.</a:t>
              </a: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1485" y="2073"/>
              <a:ext cx="16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600" b="1">
                  <a:cs typeface="Times New Roman" charset="0"/>
                </a:rPr>
                <a:t>CUMHURİYET SAVCISI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834" y="2552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ÇOCUK MAHKEMESİ SAVCISI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397" y="1247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SHÇEK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1869" y="1592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800" b="1"/>
                <a:t>ÇOCUK POLİSİ</a:t>
              </a:r>
            </a:p>
          </p:txBody>
        </p:sp>
        <p:sp>
          <p:nvSpPr>
            <p:cNvPr id="25" name="AutoShape 13"/>
            <p:cNvSpPr>
              <a:spLocks noChangeArrowheads="1"/>
            </p:cNvSpPr>
            <p:nvPr/>
          </p:nvSpPr>
          <p:spPr bwMode="auto">
            <a:xfrm>
              <a:off x="2628" y="1037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>
              <a:off x="2160" y="1028"/>
              <a:ext cx="96" cy="579"/>
            </a:xfrm>
            <a:prstGeom prst="downArrow">
              <a:avLst>
                <a:gd name="adj1" fmla="val 50000"/>
                <a:gd name="adj2" fmla="val 1507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>
              <a:off x="1728" y="1031"/>
              <a:ext cx="96" cy="1056"/>
            </a:xfrm>
            <a:prstGeom prst="down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" name="AutoShape 16"/>
            <p:cNvSpPr>
              <a:spLocks noChangeArrowheads="1"/>
            </p:cNvSpPr>
            <p:nvPr/>
          </p:nvSpPr>
          <p:spPr bwMode="auto">
            <a:xfrm>
              <a:off x="1104" y="1031"/>
              <a:ext cx="96" cy="1536"/>
            </a:xfrm>
            <a:prstGeom prst="downArrow">
              <a:avLst>
                <a:gd name="adj1" fmla="val 5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sz="4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tr-TR" sz="4800" b="1" dirty="0" smtClean="0">
                <a:solidFill>
                  <a:srgbClr val="FF0000"/>
                </a:solidFill>
                <a:latin typeface="Comic Sans MS" pitchFamily="66" charset="0"/>
              </a:rPr>
              <a:t>İLGİNİZ İÇİN TEŞEKKÜR EDERİM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FİZİKSEL İSTİSMAR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Çocuğun sağlığını olumsuz etkiler</a:t>
            </a:r>
          </a:p>
          <a:p>
            <a:r>
              <a:rPr lang="tr-TR" sz="3200" dirty="0" smtClean="0">
                <a:latin typeface="Comic Sans MS" pitchFamily="66" charset="0"/>
              </a:rPr>
              <a:t>Vücutta iz bırakan lezyonlara, yaralara yol açar</a:t>
            </a: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Örn: Sıyrıklar </a:t>
            </a:r>
            <a:r>
              <a:rPr lang="tr-TR" sz="3200" dirty="0" err="1" smtClean="0">
                <a:latin typeface="Comic Sans MS" pitchFamily="66" charset="0"/>
              </a:rPr>
              <a:t>ekimozlar</a:t>
            </a:r>
            <a:r>
              <a:rPr lang="tr-TR" sz="3200" dirty="0" smtClean="0">
                <a:latin typeface="Comic Sans MS" pitchFamily="66" charset="0"/>
              </a:rPr>
              <a:t>, kırıklar ve organ yaralanmaları</a:t>
            </a:r>
          </a:p>
          <a:p>
            <a:r>
              <a:rPr lang="tr-TR" sz="3200" dirty="0" smtClean="0">
                <a:latin typeface="Comic Sans MS" pitchFamily="66" charset="0"/>
              </a:rPr>
              <a:t>Aletli yada aletsiz saldırılar olarak ikiye ayrılır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En sıklıkla gözlenenler </a:t>
            </a:r>
            <a:r>
              <a:rPr lang="tr-TR" sz="3200" dirty="0" err="1" smtClean="0">
                <a:solidFill>
                  <a:srgbClr val="FF0000"/>
                </a:solidFill>
                <a:latin typeface="Comic Sans MS" pitchFamily="66" charset="0"/>
              </a:rPr>
              <a:t>ekimozlardır</a:t>
            </a:r>
            <a:endParaRPr lang="tr-TR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V="1">
            <a:off x="914400" y="466343"/>
            <a:ext cx="7772400" cy="53376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fontScale="92500" lnSpcReduction="10000"/>
          </a:bodyPr>
          <a:lstStyle/>
          <a:p>
            <a:pPr marL="1622425" indent="-1622425">
              <a:spcBef>
                <a:spcPct val="50000"/>
              </a:spcBef>
              <a:buNone/>
            </a:pP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a) Aletsiz sald</a:t>
            </a:r>
            <a:r>
              <a:rPr lang="tr-TR" sz="3200" b="1" u="sng" dirty="0" smtClean="0">
                <a:latin typeface="Comic Sans MS" pitchFamily="66" charset="0"/>
              </a:rPr>
              <a:t>ı</a:t>
            </a: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3200" b="1" u="sng" dirty="0" smtClean="0">
                <a:latin typeface="Comic Sans MS" pitchFamily="66" charset="0"/>
              </a:rPr>
              <a:t>ı</a:t>
            </a: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lar:</a:t>
            </a:r>
            <a:r>
              <a:rPr lang="tr-TR" sz="3200" b="1" dirty="0" smtClean="0">
                <a:latin typeface="Comic Sans MS" pitchFamily="66" charset="0"/>
                <a:cs typeface="Times New Roman" charset="0"/>
              </a:rPr>
              <a:t> </a:t>
            </a:r>
            <a:endParaRPr lang="tr-TR" sz="3200" b="1" dirty="0" smtClean="0">
              <a:latin typeface="Comic Sans MS" pitchFamily="66" charset="0"/>
              <a:cs typeface="Times New Roman" charset="0"/>
            </a:endParaRPr>
          </a:p>
          <a:p>
            <a:pPr marL="1622425" indent="-1622425">
              <a:spcBef>
                <a:spcPct val="50000"/>
              </a:spcBef>
              <a:buNone/>
            </a:pPr>
            <a:r>
              <a:rPr lang="tr-TR" sz="3200" dirty="0" smtClean="0">
                <a:latin typeface="Comic Sans MS" pitchFamily="66" charset="0"/>
                <a:cs typeface="Times New Roman" charset="0"/>
              </a:rPr>
              <a:t>              Tokat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, yumruk, itip kakma,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tekme,sarsma,çimdikleme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vb. ile lezyonlar olu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turulabilir.</a:t>
            </a:r>
          </a:p>
          <a:p>
            <a:pPr marL="1622425" indent="-1622425">
              <a:spcBef>
                <a:spcPct val="50000"/>
              </a:spcBef>
              <a:buNone/>
            </a:pP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b) Aletli sald</a:t>
            </a:r>
            <a:r>
              <a:rPr lang="tr-TR" sz="3200" b="1" u="sng" dirty="0" smtClean="0">
                <a:latin typeface="Comic Sans MS" pitchFamily="66" charset="0"/>
              </a:rPr>
              <a:t>ı</a:t>
            </a: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3200" b="1" u="sng" dirty="0" smtClean="0">
                <a:latin typeface="Comic Sans MS" pitchFamily="66" charset="0"/>
              </a:rPr>
              <a:t>ı</a:t>
            </a: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lar</a:t>
            </a:r>
            <a:r>
              <a:rPr lang="tr-TR" sz="3200" b="1" u="sng" dirty="0" smtClean="0">
                <a:latin typeface="Comic Sans MS" pitchFamily="66" charset="0"/>
                <a:cs typeface="Times New Roman" charset="0"/>
              </a:rPr>
              <a:t>:</a:t>
            </a:r>
          </a:p>
          <a:p>
            <a:pPr marL="1622425" indent="-1622425">
              <a:spcBef>
                <a:spcPct val="50000"/>
              </a:spcBef>
            </a:pPr>
            <a:r>
              <a:rPr lang="tr-TR" sz="3200" b="1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Kemer, kay</a:t>
            </a:r>
            <a:r>
              <a:rPr lang="tr-TR" sz="3200" dirty="0" smtClean="0">
                <a:latin typeface="Comic Sans MS" pitchFamily="66" charset="0"/>
              </a:rPr>
              <a:t>ış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, herhangi bir ev e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yas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 , hortum, sigara, 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cak su ya da s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cak yiyecek benzeri araçlar kullan</a:t>
            </a:r>
            <a:r>
              <a:rPr lang="tr-TR" sz="3200" dirty="0" smtClean="0">
                <a:latin typeface="Comic Sans MS" pitchFamily="66" charset="0"/>
              </a:rPr>
              <a:t>ı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larak yaralanma olu</a:t>
            </a:r>
            <a:r>
              <a:rPr lang="tr-TR" sz="3200" dirty="0" smtClean="0">
                <a:latin typeface="Comic Sans MS" pitchFamily="66" charset="0"/>
              </a:rPr>
              <a:t>ş</a:t>
            </a:r>
            <a:r>
              <a:rPr lang="tr-TR" sz="3200" dirty="0" smtClean="0">
                <a:latin typeface="Comic Sans MS" pitchFamily="66" charset="0"/>
                <a:cs typeface="Times New Roman" charset="0"/>
              </a:rPr>
              <a:t>turulabilir</a:t>
            </a:r>
            <a:r>
              <a:rPr lang="tr-TR" sz="3200" dirty="0" smtClean="0">
                <a:latin typeface="Comic Sans MS" pitchFamily="66" charset="0"/>
              </a:rPr>
              <a:t>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İstismar Kuşkusu Varlığında Üzerinde Durulması Gereken Noktalar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Ba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vuruda aç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klanamayan gecikme  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Bulgulara uymayan ya da çeli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kili öykü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Birden fazla 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üpheli travma öyküsü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Karde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in, bir yabanc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 ya da çocu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un suçlanmas</a:t>
            </a:r>
            <a:r>
              <a:rPr lang="tr-TR" dirty="0" smtClean="0">
                <a:latin typeface="Comic Sans MS" pitchFamily="66" charset="0"/>
              </a:rPr>
              <a:t>ı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Çocu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un an</a:t>
            </a:r>
            <a:r>
              <a:rPr lang="tr-TR" dirty="0" smtClean="0">
                <a:latin typeface="Comic Sans MS" pitchFamily="66" charset="0"/>
              </a:rPr>
              <a:t>ne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-babay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suçlamas</a:t>
            </a:r>
            <a:r>
              <a:rPr lang="tr-TR" dirty="0" smtClean="0">
                <a:latin typeface="Comic Sans MS" pitchFamily="66" charset="0"/>
              </a:rPr>
              <a:t>ı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Anne- babanın çocuklu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unda istismar öyküsü</a:t>
            </a:r>
          </a:p>
          <a:p>
            <a:pPr marL="342900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Anne-baban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n çocuktan gerçekçi olmayan beklentileri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CİNSEL İSTİSMAR</a:t>
            </a:r>
            <a:endParaRPr lang="tr-T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2071678"/>
            <a:ext cx="7772400" cy="4283882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latin typeface="Comic Sans MS" pitchFamily="66" charset="0"/>
              </a:rPr>
              <a:t>Psikososyal</a:t>
            </a:r>
            <a:r>
              <a:rPr lang="tr-TR" sz="3200" dirty="0" smtClean="0">
                <a:latin typeface="Comic Sans MS" pitchFamily="66" charset="0"/>
              </a:rPr>
              <a:t> gelişimini tamamlamamış çocuğun bir yetişkin tarafından cinsel </a:t>
            </a:r>
            <a:r>
              <a:rPr lang="tr-TR" sz="3200" dirty="0" err="1" smtClean="0">
                <a:latin typeface="Comic Sans MS" pitchFamily="66" charset="0"/>
              </a:rPr>
              <a:t>stimülasyon</a:t>
            </a:r>
            <a:r>
              <a:rPr lang="tr-TR" sz="3200" dirty="0" smtClean="0">
                <a:latin typeface="Comic Sans MS" pitchFamily="66" charset="0"/>
              </a:rPr>
              <a:t> amacıyla kullanılmasıdır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CİNSEL EYLEMLER</a:t>
            </a:r>
            <a:endParaRPr lang="tr-T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Irza geçme</a:t>
            </a: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Irz ve namusa </a:t>
            </a:r>
            <a:r>
              <a:rPr lang="tr-TR" sz="3200" dirty="0" err="1" smtClean="0">
                <a:latin typeface="Comic Sans MS" pitchFamily="66" charset="0"/>
              </a:rPr>
              <a:t>tasaddi</a:t>
            </a:r>
            <a:endParaRPr lang="tr-TR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Söz atma</a:t>
            </a: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Sarkıntılık</a:t>
            </a: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Teşhircilik</a:t>
            </a: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</a:t>
            </a:r>
            <a:r>
              <a:rPr lang="tr-TR" sz="3200" dirty="0" err="1" smtClean="0">
                <a:latin typeface="Comic Sans MS" pitchFamily="66" charset="0"/>
              </a:rPr>
              <a:t>Rontgencilik</a:t>
            </a:r>
            <a:endParaRPr lang="tr-TR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     </a:t>
            </a:r>
            <a:r>
              <a:rPr lang="tr-TR" sz="3200" dirty="0" err="1" smtClean="0">
                <a:latin typeface="Comic Sans MS" pitchFamily="66" charset="0"/>
              </a:rPr>
              <a:t>Ensest</a:t>
            </a:r>
            <a:endParaRPr lang="tr-TR" sz="3200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Cinsel İstismar Kuşkusu Bulunan Olguda Yanıtlanması Gereken Sorular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Vaginal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, anal, oral temas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Masturbasyon</a:t>
            </a:r>
            <a:endParaRPr lang="tr-TR" dirty="0" smtClean="0">
              <a:latin typeface="Comic Sans MS" pitchFamily="66" charset="0"/>
              <a:cs typeface="Times New Roman" charset="0"/>
            </a:endParaRP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Ejekülasyon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 varl</a:t>
            </a:r>
            <a:r>
              <a:rPr lang="tr-TR" dirty="0" smtClean="0">
                <a:latin typeface="Comic Sans MS" pitchFamily="66" charset="0"/>
              </a:rPr>
              <a:t>ığı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ve yeri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err="1" smtClean="0">
                <a:latin typeface="Comic Sans MS" pitchFamily="66" charset="0"/>
                <a:cs typeface="Times New Roman" charset="0"/>
              </a:rPr>
              <a:t>Vaginal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lavaj, 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defekasyon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, 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miksiyon</a:t>
            </a:r>
            <a:endParaRPr lang="tr-TR" dirty="0" smtClean="0">
              <a:latin typeface="Comic Sans MS" pitchFamily="66" charset="0"/>
              <a:cs typeface="Times New Roman" charset="0"/>
            </a:endParaRP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Giysilerin de</a:t>
            </a:r>
            <a:r>
              <a:rPr lang="tr-TR" dirty="0" smtClean="0">
                <a:latin typeface="Comic Sans MS" pitchFamily="66" charset="0"/>
              </a:rPr>
              <a:t>ğiş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tirilmesi ya da y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kanmas</a:t>
            </a:r>
            <a:r>
              <a:rPr lang="tr-TR" dirty="0" smtClean="0">
                <a:latin typeface="Comic Sans MS" pitchFamily="66" charset="0"/>
              </a:rPr>
              <a:t>ı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Herhangi bir hastal</a:t>
            </a:r>
            <a:r>
              <a:rPr lang="tr-TR" dirty="0" smtClean="0">
                <a:latin typeface="Comic Sans MS" pitchFamily="66" charset="0"/>
              </a:rPr>
              <a:t>ığı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ya da gördü</a:t>
            </a:r>
            <a:r>
              <a:rPr lang="tr-TR" dirty="0" smtClean="0">
                <a:latin typeface="Comic Sans MS" pitchFamily="66" charset="0"/>
              </a:rPr>
              <a:t>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ü tedavi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Fiziksel 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iddet, tehdit varl</a:t>
            </a:r>
            <a:r>
              <a:rPr lang="tr-TR" dirty="0" smtClean="0">
                <a:latin typeface="Comic Sans MS" pitchFamily="66" charset="0"/>
              </a:rPr>
              <a:t>ığı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Kayd</a:t>
            </a:r>
            <a:r>
              <a:rPr lang="tr-TR" dirty="0" smtClean="0">
                <a:latin typeface="Comic Sans MS" pitchFamily="66" charset="0"/>
              </a:rPr>
              <a:t>ırıcı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madde, kondom vb. kullan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m</a:t>
            </a:r>
            <a:r>
              <a:rPr lang="tr-TR" dirty="0" smtClean="0">
                <a:latin typeface="Comic Sans MS" pitchFamily="66" charset="0"/>
              </a:rPr>
              <a:t>ı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Geçmi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e ait ruhsal hastal</a:t>
            </a:r>
            <a:r>
              <a:rPr lang="tr-TR" dirty="0" smtClean="0">
                <a:latin typeface="Comic Sans MS" pitchFamily="66" charset="0"/>
              </a:rPr>
              <a:t>ı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k, cinsel istismar öyküsü.</a:t>
            </a:r>
          </a:p>
          <a:p>
            <a:pPr marL="457200" indent="-457200">
              <a:spcBef>
                <a:spcPct val="25000"/>
              </a:spcBef>
              <a:buFontTx/>
              <a:buAutoNum type="arabicPeriod"/>
            </a:pPr>
            <a:r>
              <a:rPr lang="tr-TR" dirty="0" smtClean="0">
                <a:latin typeface="Comic Sans MS" pitchFamily="66" charset="0"/>
                <a:cs typeface="Times New Roman" charset="0"/>
              </a:rPr>
              <a:t>Geçirilmi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tr-TR" dirty="0" err="1" smtClean="0">
                <a:latin typeface="Comic Sans MS" pitchFamily="66" charset="0"/>
                <a:cs typeface="Times New Roman" charset="0"/>
              </a:rPr>
              <a:t>vaginal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 cerrahi giri</a:t>
            </a:r>
            <a:r>
              <a:rPr lang="tr-TR" dirty="0" smtClean="0">
                <a:latin typeface="Comic Sans MS" pitchFamily="66" charset="0"/>
              </a:rPr>
              <a:t>ş</a:t>
            </a:r>
            <a:r>
              <a:rPr lang="tr-TR" dirty="0" smtClean="0">
                <a:latin typeface="Comic Sans MS" pitchFamily="66" charset="0"/>
                <a:cs typeface="Times New Roman" charset="0"/>
              </a:rPr>
              <a:t>im. </a:t>
            </a:r>
            <a:endParaRPr lang="en-US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Fizik Muayene 1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B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eyaz bir ka</a:t>
            </a:r>
            <a:r>
              <a:rPr lang="tr-TR" sz="2800" dirty="0" smtClean="0">
                <a:latin typeface="Comic Sans MS" pitchFamily="66" charset="0"/>
              </a:rPr>
              <a:t>ğı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t üzerinde giysiler ç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kart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l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 ve ka</a:t>
            </a:r>
            <a:r>
              <a:rPr lang="tr-TR" sz="2800" dirty="0" smtClean="0">
                <a:latin typeface="Comic Sans MS" pitchFamily="66" charset="0"/>
              </a:rPr>
              <a:t>ğı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t üzerindeki materyal toplan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Giysiler ka</a:t>
            </a:r>
            <a:r>
              <a:rPr lang="tr-TR" sz="2800" dirty="0" smtClean="0">
                <a:latin typeface="Comic Sans MS" pitchFamily="66" charset="0"/>
              </a:rPr>
              <a:t>ğı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t bir torbaya konur.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Tüm vücut yüzeyi incelenir.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Özellikle dudaklar (iç yüzleri dahil), meme bölgesi 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s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k izi, </a:t>
            </a:r>
            <a:r>
              <a:rPr lang="tr-TR" sz="2800" dirty="0" err="1" smtClean="0">
                <a:latin typeface="Comic Sans MS" pitchFamily="66" charset="0"/>
                <a:cs typeface="Times New Roman" charset="0"/>
              </a:rPr>
              <a:t>ekimoz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aç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s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ndan incelenir.</a:t>
            </a:r>
          </a:p>
          <a:p>
            <a:pPr marL="282575" indent="-2825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  <a:cs typeface="Times New Roman" charset="0"/>
              </a:rPr>
              <a:t>El t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rnaklar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incelenir (alt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nda doku parçalar</a:t>
            </a:r>
            <a:r>
              <a:rPr lang="tr-TR" sz="2800" dirty="0" smtClean="0">
                <a:latin typeface="Comic Sans MS" pitchFamily="66" charset="0"/>
              </a:rPr>
              <a:t>ı</a:t>
            </a:r>
            <a:r>
              <a:rPr lang="tr-TR" sz="2800" dirty="0" smtClean="0">
                <a:latin typeface="Comic Sans MS" pitchFamily="66" charset="0"/>
                <a:cs typeface="Times New Roman" charset="0"/>
              </a:rPr>
              <a:t> bulunabilir).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958</Words>
  <Application>Microsoft Office PowerPoint</Application>
  <PresentationFormat>Ekran Gösterisi (4:3)</PresentationFormat>
  <Paragraphs>201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Metro</vt:lpstr>
      <vt:lpstr>ÇOCUK İSTİSMARI VE İHMALİ</vt:lpstr>
      <vt:lpstr>ÇOCUK İSTİSMARI ve İHMALİ</vt:lpstr>
      <vt:lpstr>FİZİKSEL İSTİSMAR</vt:lpstr>
      <vt:lpstr>Slayt 4</vt:lpstr>
      <vt:lpstr>İstismar Kuşkusu Varlığında Üzerinde Durulması Gereken Noktalar</vt:lpstr>
      <vt:lpstr>CİNSEL İSTİSMAR</vt:lpstr>
      <vt:lpstr>CİNSEL EYLEMLER</vt:lpstr>
      <vt:lpstr>Cinsel İstismar Kuşkusu Bulunan Olguda Yanıtlanması Gereken Sorular</vt:lpstr>
      <vt:lpstr>Fizik Muayene 1</vt:lpstr>
      <vt:lpstr>Fizik Muayene 2</vt:lpstr>
      <vt:lpstr>Fizik Muayene 3</vt:lpstr>
      <vt:lpstr>Fizik Muayene 4</vt:lpstr>
      <vt:lpstr>Fizik Muayene 5</vt:lpstr>
      <vt:lpstr>Örnek Alınması</vt:lpstr>
      <vt:lpstr>Psikolojik Sekeller</vt:lpstr>
      <vt:lpstr>Slayt 16</vt:lpstr>
      <vt:lpstr>Cinsel İstismar Sonrası Tedavi</vt:lpstr>
      <vt:lpstr>İzlem</vt:lpstr>
      <vt:lpstr>DUYGUSAL İSTİSMAR</vt:lpstr>
      <vt:lpstr>Slayt 20</vt:lpstr>
      <vt:lpstr>Duygusal İstismarın Sınıflandırılması</vt:lpstr>
      <vt:lpstr>İlgili Tıp Disiplinleri</vt:lpstr>
      <vt:lpstr>Bulgular</vt:lpstr>
      <vt:lpstr>Tedavi ve Rehabilitasyon</vt:lpstr>
      <vt:lpstr>İHMAL</vt:lpstr>
      <vt:lpstr>Slayt 26</vt:lpstr>
      <vt:lpstr>İhmalden Kuşkulanma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İSTİSMARI ve İHMALİ</dc:title>
  <dc:creator>BEDRETTİN AKOVA</dc:creator>
  <cp:lastModifiedBy>BEDRETTİN AKOVA</cp:lastModifiedBy>
  <cp:revision>52</cp:revision>
  <dcterms:created xsi:type="dcterms:W3CDTF">2010-06-08T19:02:38Z</dcterms:created>
  <dcterms:modified xsi:type="dcterms:W3CDTF">2010-06-08T21:11:42Z</dcterms:modified>
</cp:coreProperties>
</file>