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9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96" r:id="rId33"/>
    <p:sldId id="286" r:id="rId34"/>
    <p:sldId id="287" r:id="rId35"/>
    <p:sldId id="288" r:id="rId36"/>
    <p:sldId id="289" r:id="rId37"/>
    <p:sldId id="290" r:id="rId38"/>
    <p:sldId id="297" r:id="rId39"/>
    <p:sldId id="291" r:id="rId40"/>
    <p:sldId id="292" r:id="rId41"/>
    <p:sldId id="293" r:id="rId42"/>
    <p:sldId id="294" r:id="rId43"/>
    <p:sldId id="301" r:id="rId44"/>
    <p:sldId id="302" r:id="rId45"/>
    <p:sldId id="295" r:id="rId46"/>
    <p:sldId id="298" r:id="rId4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973A0BBC-9EC7-4769-8581-C0EE328C332B}" type="datetimeFigureOut">
              <a:rPr lang="tr-TR" smtClean="0"/>
              <a:pPr/>
              <a:t>09.04.2014</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6EC2338-4E99-44B1-AE70-8C8931702B1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73A0BBC-9EC7-4769-8581-C0EE328C332B}" type="datetimeFigureOut">
              <a:rPr lang="tr-TR" smtClean="0"/>
              <a:pPr/>
              <a:t>09.04.2014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EC2338-4E99-44B1-AE70-8C8931702B1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73A0BBC-9EC7-4769-8581-C0EE328C332B}" type="datetimeFigureOut">
              <a:rPr lang="tr-TR" smtClean="0"/>
              <a:pPr/>
              <a:t>09.04.2014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EC2338-4E99-44B1-AE70-8C8931702B1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973A0BBC-9EC7-4769-8581-C0EE328C332B}" type="datetimeFigureOut">
              <a:rPr lang="tr-TR" smtClean="0"/>
              <a:pPr/>
              <a:t>09.04.2014</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66EC2338-4E99-44B1-AE70-8C8931702B1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973A0BBC-9EC7-4769-8581-C0EE328C332B}" type="datetimeFigureOut">
              <a:rPr lang="tr-TR" smtClean="0"/>
              <a:pPr/>
              <a:t>09.04.2014</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66EC2338-4E99-44B1-AE70-8C8931702B15}"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973A0BBC-9EC7-4769-8581-C0EE328C332B}" type="datetimeFigureOut">
              <a:rPr lang="tr-TR" smtClean="0"/>
              <a:pPr/>
              <a:t>09.04.2014</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66EC2338-4E99-44B1-AE70-8C8931702B1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973A0BBC-9EC7-4769-8581-C0EE328C332B}" type="datetimeFigureOut">
              <a:rPr lang="tr-TR" smtClean="0"/>
              <a:pPr/>
              <a:t>09.04.2014</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66EC2338-4E99-44B1-AE70-8C8931702B1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73A0BBC-9EC7-4769-8581-C0EE328C332B}" type="datetimeFigureOut">
              <a:rPr lang="tr-TR" smtClean="0"/>
              <a:pPr/>
              <a:t>09.04.2014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6EC2338-4E99-44B1-AE70-8C8931702B1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973A0BBC-9EC7-4769-8581-C0EE328C332B}" type="datetimeFigureOut">
              <a:rPr lang="tr-TR" smtClean="0"/>
              <a:pPr/>
              <a:t>09.04.2014</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66EC2338-4E99-44B1-AE70-8C8931702B1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973A0BBC-9EC7-4769-8581-C0EE328C332B}" type="datetimeFigureOut">
              <a:rPr lang="tr-TR" smtClean="0"/>
              <a:pPr/>
              <a:t>09.04.2014</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66EC2338-4E99-44B1-AE70-8C8931702B1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973A0BBC-9EC7-4769-8581-C0EE328C332B}" type="datetimeFigureOut">
              <a:rPr lang="tr-TR" smtClean="0"/>
              <a:pPr/>
              <a:t>09.04.2014</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66EC2338-4E99-44B1-AE70-8C8931702B15}"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973A0BBC-9EC7-4769-8581-C0EE328C332B}" type="datetimeFigureOut">
              <a:rPr lang="tr-TR" smtClean="0"/>
              <a:pPr/>
              <a:t>09.04.2014</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6EC2338-4E99-44B1-AE70-8C8931702B15}"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pPr algn="ctr"/>
            <a:r>
              <a:rPr lang="tr-TR" sz="5400" b="1" dirty="0" smtClean="0"/>
              <a:t>OTİSTİK BOZUKLUK</a:t>
            </a:r>
            <a:endParaRPr lang="tr-TR" sz="5400" b="1" dirty="0"/>
          </a:p>
        </p:txBody>
      </p:sp>
      <p:sp>
        <p:nvSpPr>
          <p:cNvPr id="3" name="2 Alt Başlık"/>
          <p:cNvSpPr>
            <a:spLocks noGrp="1"/>
          </p:cNvSpPr>
          <p:nvPr>
            <p:ph type="subTitle" idx="1"/>
          </p:nvPr>
        </p:nvSpPr>
        <p:spPr>
          <a:xfrm>
            <a:off x="540544" y="3284984"/>
            <a:ext cx="8062912" cy="2232248"/>
          </a:xfrm>
        </p:spPr>
        <p:txBody>
          <a:bodyPr/>
          <a:lstStyle/>
          <a:p>
            <a:pPr algn="ctr"/>
            <a:r>
              <a:rPr lang="tr-TR" b="1" dirty="0" smtClean="0"/>
              <a:t>DR. HATİCE AKOVA </a:t>
            </a:r>
          </a:p>
          <a:p>
            <a:pPr algn="ctr"/>
            <a:r>
              <a:rPr lang="tr-TR" b="1" dirty="0" smtClean="0"/>
              <a:t>2014</a:t>
            </a:r>
            <a:endParaRPr lang="tr-T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209178"/>
          </a:xfrm>
        </p:spPr>
        <p:txBody>
          <a:bodyPr>
            <a:normAutofit fontScale="90000"/>
          </a:bodyPr>
          <a:lstStyle/>
          <a:p>
            <a:endParaRPr lang="tr-TR" dirty="0"/>
          </a:p>
        </p:txBody>
      </p:sp>
      <p:sp>
        <p:nvSpPr>
          <p:cNvPr id="3" name="2 İçerik Yer Tutucusu"/>
          <p:cNvSpPr>
            <a:spLocks noGrp="1"/>
          </p:cNvSpPr>
          <p:nvPr>
            <p:ph idx="1"/>
          </p:nvPr>
        </p:nvSpPr>
        <p:spPr>
          <a:xfrm>
            <a:off x="457200" y="476672"/>
            <a:ext cx="8229600" cy="5978136"/>
          </a:xfrm>
        </p:spPr>
        <p:txBody>
          <a:bodyPr/>
          <a:lstStyle/>
          <a:p>
            <a:pPr>
              <a:buNone/>
            </a:pPr>
            <a:r>
              <a:rPr lang="tr-TR" sz="3200" b="1" dirty="0" smtClean="0"/>
              <a:t>B.		Aşağıdaki alanlardan en az birinde, 3 yaşından önce gecikmelerin ya da olağandışı bir işlevselliğin olması:</a:t>
            </a:r>
          </a:p>
          <a:p>
            <a:pPr>
              <a:buNone/>
            </a:pPr>
            <a:endParaRPr lang="tr-TR" dirty="0" smtClean="0"/>
          </a:p>
          <a:p>
            <a:pPr>
              <a:buNone/>
            </a:pPr>
            <a:endParaRPr lang="tr-TR" dirty="0" smtClean="0"/>
          </a:p>
          <a:p>
            <a:pPr>
              <a:buNone/>
            </a:pPr>
            <a:r>
              <a:rPr lang="tr-TR" b="1" dirty="0" smtClean="0"/>
              <a:t>(1) Toplumsal etkileşim</a:t>
            </a:r>
          </a:p>
          <a:p>
            <a:pPr>
              <a:buNone/>
            </a:pPr>
            <a:r>
              <a:rPr lang="tr-TR" b="1" dirty="0" smtClean="0"/>
              <a:t>(2) Toplumsal iletişimde kullanılan dil ya da </a:t>
            </a:r>
          </a:p>
          <a:p>
            <a:pPr>
              <a:buNone/>
            </a:pPr>
            <a:r>
              <a:rPr lang="tr-TR" b="1" dirty="0" smtClean="0"/>
              <a:t>(3) Sembolik yada imgesel (hayali) oyun</a:t>
            </a:r>
            <a:endParaRPr lang="tr-T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209178"/>
          </a:xfrm>
        </p:spPr>
        <p:txBody>
          <a:bodyPr>
            <a:normAutofit fontScale="90000"/>
          </a:bodyPr>
          <a:lstStyle/>
          <a:p>
            <a:endParaRPr lang="tr-TR" dirty="0"/>
          </a:p>
        </p:txBody>
      </p:sp>
      <p:sp>
        <p:nvSpPr>
          <p:cNvPr id="3" name="2 İçerik Yer Tutucusu"/>
          <p:cNvSpPr>
            <a:spLocks noGrp="1"/>
          </p:cNvSpPr>
          <p:nvPr>
            <p:ph idx="1"/>
          </p:nvPr>
        </p:nvSpPr>
        <p:spPr>
          <a:xfrm>
            <a:off x="457200" y="980728"/>
            <a:ext cx="8229600" cy="5474080"/>
          </a:xfrm>
        </p:spPr>
        <p:txBody>
          <a:bodyPr/>
          <a:lstStyle/>
          <a:p>
            <a:pPr>
              <a:buNone/>
            </a:pPr>
            <a:endParaRPr lang="tr-TR" dirty="0" smtClean="0"/>
          </a:p>
          <a:p>
            <a:pPr>
              <a:buNone/>
            </a:pPr>
            <a:endParaRPr lang="tr-TR" dirty="0" smtClean="0"/>
          </a:p>
          <a:p>
            <a:pPr>
              <a:buNone/>
            </a:pPr>
            <a:r>
              <a:rPr lang="tr-TR" b="1" dirty="0" smtClean="0"/>
              <a:t>C.	Bu bozukluk </a:t>
            </a:r>
            <a:r>
              <a:rPr lang="tr-TR" b="1" dirty="0" err="1" smtClean="0"/>
              <a:t>Rett</a:t>
            </a:r>
            <a:r>
              <a:rPr lang="tr-TR" b="1" dirty="0" smtClean="0"/>
              <a:t> Bozukluğu yada Çocukluk Tümleşik Olmayan (</a:t>
            </a:r>
            <a:r>
              <a:rPr lang="tr-TR" b="1" dirty="0" err="1" smtClean="0"/>
              <a:t>dezintegratif</a:t>
            </a:r>
            <a:r>
              <a:rPr lang="tr-TR" b="1" dirty="0" smtClean="0"/>
              <a:t>) Bozukluğuyla daha iyi açıklanamaz olmalıdır</a:t>
            </a:r>
            <a:r>
              <a:rPr lang="tr-TR" dirty="0" smtClean="0"/>
              <a:t>.</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b="1" dirty="0" smtClean="0"/>
              <a:t>RETT BOZUKLUĞU</a:t>
            </a:r>
            <a:endParaRPr lang="tr-TR" sz="4400" b="1" dirty="0"/>
          </a:p>
        </p:txBody>
      </p:sp>
      <p:sp>
        <p:nvSpPr>
          <p:cNvPr id="3" name="2 İçerik Yer Tutucusu"/>
          <p:cNvSpPr>
            <a:spLocks noGrp="1"/>
          </p:cNvSpPr>
          <p:nvPr>
            <p:ph idx="1"/>
          </p:nvPr>
        </p:nvSpPr>
        <p:spPr>
          <a:xfrm>
            <a:off x="467544" y="1844824"/>
            <a:ext cx="8229600" cy="4572000"/>
          </a:xfrm>
        </p:spPr>
        <p:txBody>
          <a:bodyPr/>
          <a:lstStyle/>
          <a:p>
            <a:pPr marL="514350" indent="-514350">
              <a:buNone/>
            </a:pPr>
            <a:r>
              <a:rPr lang="tr-TR" b="1" dirty="0" smtClean="0"/>
              <a:t>A.		Aşağıdakilerden hepsi vardır:</a:t>
            </a:r>
          </a:p>
          <a:p>
            <a:pPr marL="514350" indent="-514350">
              <a:buNone/>
            </a:pPr>
            <a:endParaRPr lang="tr-TR" b="1" dirty="0" smtClean="0"/>
          </a:p>
          <a:p>
            <a:pPr marL="514350" indent="-514350">
              <a:buNone/>
            </a:pPr>
            <a:r>
              <a:rPr lang="tr-TR" b="1" dirty="0" smtClean="0"/>
              <a:t>(1) </a:t>
            </a:r>
            <a:r>
              <a:rPr lang="tr-TR" b="1" dirty="0" err="1" smtClean="0"/>
              <a:t>Prenatal</a:t>
            </a:r>
            <a:r>
              <a:rPr lang="tr-TR" b="1" dirty="0" smtClean="0"/>
              <a:t> ve </a:t>
            </a:r>
            <a:r>
              <a:rPr lang="tr-TR" b="1" dirty="0" err="1" smtClean="0"/>
              <a:t>perinatal</a:t>
            </a:r>
            <a:r>
              <a:rPr lang="tr-TR" b="1" dirty="0" smtClean="0"/>
              <a:t> gelişme görünüşte normaldir.</a:t>
            </a:r>
          </a:p>
          <a:p>
            <a:pPr marL="514350" indent="-514350">
              <a:buNone/>
            </a:pPr>
            <a:r>
              <a:rPr lang="tr-TR" b="1" dirty="0" smtClean="0"/>
              <a:t>(2) Doğumdan sonraki ilk 5 ay boyunca </a:t>
            </a:r>
            <a:r>
              <a:rPr lang="tr-TR" b="1" dirty="0" err="1" smtClean="0"/>
              <a:t>psikomotor</a:t>
            </a:r>
            <a:r>
              <a:rPr lang="tr-TR" b="1" dirty="0" smtClean="0"/>
              <a:t> gelişme  görünüşte normaldir</a:t>
            </a:r>
          </a:p>
          <a:p>
            <a:pPr marL="514350" indent="-514350">
              <a:buNone/>
            </a:pPr>
            <a:r>
              <a:rPr lang="tr-TR" b="1" dirty="0" smtClean="0"/>
              <a:t>(3) Doğumda kafa çevresi normaldir.</a:t>
            </a:r>
            <a:endParaRPr lang="tr-TR"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02034"/>
          </a:xfrm>
        </p:spPr>
        <p:txBody>
          <a:bodyPr>
            <a:normAutofit fontScale="90000"/>
          </a:bodyPr>
          <a:lstStyle/>
          <a:p>
            <a:endParaRPr lang="tr-TR" dirty="0"/>
          </a:p>
        </p:txBody>
      </p:sp>
      <p:sp>
        <p:nvSpPr>
          <p:cNvPr id="3" name="2 İçerik Yer Tutucusu"/>
          <p:cNvSpPr>
            <a:spLocks noGrp="1"/>
          </p:cNvSpPr>
          <p:nvPr>
            <p:ph idx="1"/>
          </p:nvPr>
        </p:nvSpPr>
        <p:spPr>
          <a:xfrm>
            <a:off x="457200" y="692696"/>
            <a:ext cx="8229600" cy="5433467"/>
          </a:xfrm>
        </p:spPr>
        <p:txBody>
          <a:bodyPr>
            <a:normAutofit lnSpcReduction="10000"/>
          </a:bodyPr>
          <a:lstStyle/>
          <a:p>
            <a:pPr marL="514350" indent="-514350">
              <a:buNone/>
            </a:pPr>
            <a:r>
              <a:rPr lang="tr-TR" sz="3600" b="1" dirty="0" smtClean="0"/>
              <a:t>B.</a:t>
            </a:r>
            <a:r>
              <a:rPr lang="tr-TR" b="1" dirty="0" smtClean="0"/>
              <a:t>		Normal bir gelişme döneminden sonra aşağıdakilerden hepsi başlar:</a:t>
            </a:r>
          </a:p>
          <a:p>
            <a:pPr marL="514350" indent="-514350">
              <a:buNone/>
            </a:pPr>
            <a:endParaRPr lang="tr-TR" b="1" dirty="0" smtClean="0"/>
          </a:p>
          <a:p>
            <a:pPr marL="514350" indent="-514350">
              <a:buNone/>
            </a:pPr>
            <a:r>
              <a:rPr lang="tr-TR" b="1" dirty="0" smtClean="0"/>
              <a:t>(1)  5 ile 48’inci aylar arasında başın büyümesinin yavaşlaması</a:t>
            </a:r>
          </a:p>
          <a:p>
            <a:pPr marL="514350" indent="-514350">
              <a:buNone/>
            </a:pPr>
            <a:endParaRPr lang="tr-TR" b="1" dirty="0" smtClean="0"/>
          </a:p>
          <a:p>
            <a:pPr marL="514350" indent="-514350">
              <a:buNone/>
            </a:pPr>
            <a:r>
              <a:rPr lang="tr-TR" b="1" dirty="0" smtClean="0"/>
              <a:t>(2)  Daha önce edinilmiş amaca yönelik el becerilerini 5 ile 30’uncu aylar arasında  yitirmenin ardından basmakalıp el hareketleri yapmaya başlama (örn: el burma ya da el yıkama)</a:t>
            </a:r>
            <a:endParaRPr lang="tr-T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endParaRPr lang="tr-TR" dirty="0"/>
          </a:p>
        </p:txBody>
      </p:sp>
      <p:sp>
        <p:nvSpPr>
          <p:cNvPr id="3" name="2 İçerik Yer Tutucusu"/>
          <p:cNvSpPr>
            <a:spLocks noGrp="1"/>
          </p:cNvSpPr>
          <p:nvPr>
            <p:ph idx="1"/>
          </p:nvPr>
        </p:nvSpPr>
        <p:spPr>
          <a:xfrm>
            <a:off x="457200" y="836712"/>
            <a:ext cx="8229600" cy="5289451"/>
          </a:xfrm>
        </p:spPr>
        <p:txBody>
          <a:bodyPr>
            <a:normAutofit lnSpcReduction="10000"/>
          </a:bodyPr>
          <a:lstStyle/>
          <a:p>
            <a:pPr marL="514350" indent="-514350">
              <a:buNone/>
            </a:pPr>
            <a:r>
              <a:rPr lang="tr-TR" b="1" dirty="0" smtClean="0"/>
              <a:t>(3) Bu bozukluğun gidişinin erken dönemlerinde toplumsal katılımın ortadan kalkması (çoğu kez toplumsal etkileşim daha sonra gelişirse de)</a:t>
            </a:r>
          </a:p>
          <a:p>
            <a:pPr marL="514350" indent="-514350">
              <a:buNone/>
            </a:pPr>
            <a:endParaRPr lang="tr-TR" b="1" dirty="0" smtClean="0"/>
          </a:p>
          <a:p>
            <a:pPr marL="514350" indent="-514350">
              <a:buNone/>
            </a:pPr>
            <a:r>
              <a:rPr lang="tr-TR" b="1" dirty="0" smtClean="0"/>
              <a:t>(4) Koordinasyonu bozuk yürüme ya da vücut hareketlerinin olduğu bir görünüm</a:t>
            </a:r>
          </a:p>
          <a:p>
            <a:pPr marL="514350" indent="-514350">
              <a:buNone/>
            </a:pPr>
            <a:endParaRPr lang="tr-TR" b="1" dirty="0" smtClean="0"/>
          </a:p>
          <a:p>
            <a:pPr marL="514350" indent="-514350">
              <a:buNone/>
            </a:pPr>
            <a:r>
              <a:rPr lang="tr-TR" b="1" dirty="0" smtClean="0"/>
              <a:t>(5) Ağır </a:t>
            </a:r>
            <a:r>
              <a:rPr lang="tr-TR" b="1" dirty="0" err="1" smtClean="0"/>
              <a:t>psikomotor</a:t>
            </a:r>
            <a:r>
              <a:rPr lang="tr-TR" b="1" dirty="0" smtClean="0"/>
              <a:t> </a:t>
            </a:r>
            <a:r>
              <a:rPr lang="tr-TR" b="1" dirty="0" err="1" smtClean="0"/>
              <a:t>retardasyonun</a:t>
            </a:r>
            <a:r>
              <a:rPr lang="tr-TR" b="1" dirty="0" smtClean="0"/>
              <a:t> yanı sıra sözel anlatım ve dili algılama ileri derecede bozuktur.</a:t>
            </a:r>
          </a:p>
          <a:p>
            <a:pPr marL="514350" indent="-514350">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60648"/>
            <a:ext cx="8229600" cy="1872208"/>
          </a:xfrm>
        </p:spPr>
        <p:txBody>
          <a:bodyPr>
            <a:noAutofit/>
          </a:bodyPr>
          <a:lstStyle/>
          <a:p>
            <a:pPr algn="ctr"/>
            <a:r>
              <a:rPr lang="tr-TR" sz="3600" b="1" dirty="0" smtClean="0"/>
              <a:t>ÇOCUKLUĞUN TÜMLEŞİK OLMAYAN (DEZİNTEGRATİF) BOZUKLUĞU</a:t>
            </a:r>
            <a:endParaRPr lang="tr-TR" sz="3600" b="1" dirty="0"/>
          </a:p>
        </p:txBody>
      </p:sp>
      <p:sp>
        <p:nvSpPr>
          <p:cNvPr id="3" name="2 İçerik Yer Tutucusu"/>
          <p:cNvSpPr>
            <a:spLocks noGrp="1"/>
          </p:cNvSpPr>
          <p:nvPr>
            <p:ph idx="1"/>
          </p:nvPr>
        </p:nvSpPr>
        <p:spPr>
          <a:xfrm>
            <a:off x="457200" y="2348880"/>
            <a:ext cx="8229600" cy="4105928"/>
          </a:xfrm>
        </p:spPr>
        <p:txBody>
          <a:bodyPr/>
          <a:lstStyle/>
          <a:p>
            <a:pPr>
              <a:buNone/>
            </a:pPr>
            <a:endParaRPr lang="tr-TR" b="1" dirty="0" smtClean="0"/>
          </a:p>
          <a:p>
            <a:pPr>
              <a:buNone/>
            </a:pPr>
            <a:r>
              <a:rPr lang="tr-TR" b="1" dirty="0" smtClean="0"/>
              <a:t>A.	Doğumdan sonraki 2 yıl içinde yaşına uygun sözel ve sözel olmayan iletişim, toplumsal ilişkiler, oyunlar ve uyumsal davranışların olması ile kendini belli eden görünüşte olağan bir gelişmenin olması</a:t>
            </a:r>
            <a:endParaRPr lang="tr-TR"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30026"/>
          </a:xfrm>
        </p:spPr>
        <p:txBody>
          <a:bodyPr>
            <a:normAutofit fontScale="90000"/>
          </a:bodyPr>
          <a:lstStyle/>
          <a:p>
            <a:endParaRPr lang="tr-TR" dirty="0"/>
          </a:p>
        </p:txBody>
      </p:sp>
      <p:sp>
        <p:nvSpPr>
          <p:cNvPr id="3" name="2 İçerik Yer Tutucusu"/>
          <p:cNvSpPr>
            <a:spLocks noGrp="1"/>
          </p:cNvSpPr>
          <p:nvPr>
            <p:ph idx="1"/>
          </p:nvPr>
        </p:nvSpPr>
        <p:spPr>
          <a:xfrm>
            <a:off x="457200" y="620688"/>
            <a:ext cx="8229600" cy="5505475"/>
          </a:xfrm>
        </p:spPr>
        <p:txBody>
          <a:bodyPr>
            <a:normAutofit lnSpcReduction="10000"/>
          </a:bodyPr>
          <a:lstStyle/>
          <a:p>
            <a:pPr marL="514350" indent="-514350">
              <a:buNone/>
            </a:pPr>
            <a:r>
              <a:rPr lang="tr-TR" b="1" dirty="0" smtClean="0"/>
              <a:t>B.		Aşağıdakilerden en az iki alanda daha önce edinilmiş becerilerin (10 yaşından önce) klinik olarak önemli ölçüde yitirilmesi:</a:t>
            </a:r>
          </a:p>
          <a:p>
            <a:pPr marL="514350" indent="-514350">
              <a:buNone/>
            </a:pPr>
            <a:endParaRPr lang="tr-TR" b="1" dirty="0" smtClean="0"/>
          </a:p>
          <a:p>
            <a:pPr marL="514350" indent="-514350">
              <a:buNone/>
            </a:pPr>
            <a:r>
              <a:rPr lang="tr-TR" b="1" dirty="0" smtClean="0"/>
              <a:t>(1)Sözel anlatım ya da dili algılama</a:t>
            </a:r>
          </a:p>
          <a:p>
            <a:pPr marL="514350" indent="-514350">
              <a:buNone/>
            </a:pPr>
            <a:r>
              <a:rPr lang="tr-TR" b="1" dirty="0" smtClean="0"/>
              <a:t>(2) Toplumsal beceriler ya da uyum davranışları</a:t>
            </a:r>
          </a:p>
          <a:p>
            <a:pPr marL="514350" indent="-514350">
              <a:buNone/>
            </a:pPr>
            <a:r>
              <a:rPr lang="tr-TR" b="1" dirty="0"/>
              <a:t> </a:t>
            </a:r>
            <a:r>
              <a:rPr lang="tr-TR" b="1" dirty="0" smtClean="0"/>
              <a:t>(3)Bağırsak ya da mesane kontrolü</a:t>
            </a:r>
          </a:p>
          <a:p>
            <a:pPr marL="514350" indent="-514350">
              <a:buNone/>
            </a:pPr>
            <a:r>
              <a:rPr lang="tr-TR" b="1" dirty="0" smtClean="0"/>
              <a:t>(4) Oyun </a:t>
            </a:r>
          </a:p>
          <a:p>
            <a:pPr marL="514350" indent="-514350">
              <a:buNone/>
            </a:pPr>
            <a:r>
              <a:rPr lang="tr-TR" b="1" dirty="0"/>
              <a:t> </a:t>
            </a:r>
            <a:r>
              <a:rPr lang="tr-TR" b="1" dirty="0" smtClean="0"/>
              <a:t>(5)</a:t>
            </a:r>
            <a:r>
              <a:rPr lang="tr-TR" b="1" dirty="0" err="1" smtClean="0"/>
              <a:t>Devinsel</a:t>
            </a:r>
            <a:r>
              <a:rPr lang="tr-TR" b="1" dirty="0" smtClean="0"/>
              <a:t> (motor) beceriler</a:t>
            </a:r>
            <a:endParaRPr lang="tr-TR"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endParaRPr lang="tr-TR" dirty="0"/>
          </a:p>
        </p:txBody>
      </p:sp>
      <p:sp>
        <p:nvSpPr>
          <p:cNvPr id="3" name="2 İçerik Yer Tutucusu"/>
          <p:cNvSpPr>
            <a:spLocks noGrp="1"/>
          </p:cNvSpPr>
          <p:nvPr>
            <p:ph idx="1"/>
          </p:nvPr>
        </p:nvSpPr>
        <p:spPr>
          <a:xfrm>
            <a:off x="323528" y="476672"/>
            <a:ext cx="8363272" cy="5505475"/>
          </a:xfrm>
        </p:spPr>
        <p:txBody>
          <a:bodyPr>
            <a:normAutofit fontScale="92500" lnSpcReduction="20000"/>
          </a:bodyPr>
          <a:lstStyle/>
          <a:p>
            <a:pPr marL="514350" indent="-514350">
              <a:buNone/>
            </a:pPr>
            <a:r>
              <a:rPr lang="tr-TR" sz="3500" b="1" dirty="0" smtClean="0"/>
              <a:t>C.		Aşağıdakilerden en az iki alanda olağandışı bir işlevselliğin olması:</a:t>
            </a:r>
          </a:p>
          <a:p>
            <a:pPr marL="514350" indent="-514350">
              <a:buNone/>
            </a:pPr>
            <a:endParaRPr lang="tr-TR" b="1" dirty="0" smtClean="0"/>
          </a:p>
          <a:p>
            <a:pPr marL="514350" indent="-514350">
              <a:buNone/>
            </a:pPr>
            <a:r>
              <a:rPr lang="tr-TR" b="1" dirty="0" smtClean="0"/>
              <a:t>(1) Toplumsal etkileşimde nitel bir bozulma (örn: sözel olmayan davranışlarda bozulma, yaşıtlarıyla ilişki kuramama, toplumsal ya da duygusal karşılıklar verememe)</a:t>
            </a:r>
          </a:p>
          <a:p>
            <a:pPr marL="514350" indent="-514350">
              <a:buNone/>
            </a:pPr>
            <a:r>
              <a:rPr lang="tr-TR" b="1" dirty="0" smtClean="0"/>
              <a:t>(2)  İletişimde nitel bozukluklar (örn: konuşulan dilin gelişiminde gecikme olması ya da hiç gelişmemiş olması, bir  söyleşiyi başlatamama ya da sürdürememe, dilin basmakalıp ve yineleyici bir biçimde kullanılması, çeşitli imgesel oyunlar oynamama)</a:t>
            </a:r>
            <a:endParaRPr lang="tr-T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18058"/>
          </a:xfrm>
        </p:spPr>
        <p:txBody>
          <a:bodyPr>
            <a:normAutofit fontScale="90000"/>
          </a:bodyPr>
          <a:lstStyle/>
          <a:p>
            <a:endParaRPr lang="tr-TR" dirty="0"/>
          </a:p>
        </p:txBody>
      </p:sp>
      <p:sp>
        <p:nvSpPr>
          <p:cNvPr id="3" name="2 İçerik Yer Tutucusu"/>
          <p:cNvSpPr>
            <a:spLocks noGrp="1"/>
          </p:cNvSpPr>
          <p:nvPr>
            <p:ph idx="1"/>
          </p:nvPr>
        </p:nvSpPr>
        <p:spPr>
          <a:xfrm>
            <a:off x="457200" y="692696"/>
            <a:ext cx="8229600" cy="5433467"/>
          </a:xfrm>
        </p:spPr>
        <p:txBody>
          <a:bodyPr/>
          <a:lstStyle/>
          <a:p>
            <a:pPr marL="514350" indent="-514350">
              <a:buNone/>
            </a:pPr>
            <a:r>
              <a:rPr lang="tr-TR" b="1" dirty="0" smtClean="0"/>
              <a:t>(3) Motor basmakalıp davranışlar ve </a:t>
            </a:r>
            <a:r>
              <a:rPr lang="tr-TR" b="1" dirty="0" err="1" smtClean="0"/>
              <a:t>mannerizmler</a:t>
            </a:r>
            <a:r>
              <a:rPr lang="tr-TR" b="1" dirty="0" smtClean="0"/>
              <a:t> de içinde olmak üzere davranış, ilgi ve etkinliklerde sınırlı, basmakalıp ve yineleyici örüntülerin olması</a:t>
            </a:r>
          </a:p>
          <a:p>
            <a:pPr marL="514350" indent="-514350">
              <a:buNone/>
            </a:pPr>
            <a:endParaRPr lang="tr-TR" b="1" dirty="0"/>
          </a:p>
          <a:p>
            <a:pPr marL="514350" indent="-514350">
              <a:buNone/>
            </a:pPr>
            <a:r>
              <a:rPr lang="tr-TR" sz="3200" b="1" dirty="0" smtClean="0"/>
              <a:t>D. 		Bu bozukluk başka özgül bir Yaygın Gelişimsel Bozukluk ya da Şizofreni ile daha iyi açıklanamaz.</a:t>
            </a:r>
            <a:endParaRPr lang="tr-TR" sz="32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ASPERGER BOZUKLUĞU</a:t>
            </a:r>
            <a:endParaRPr lang="tr-TR" b="1" dirty="0"/>
          </a:p>
        </p:txBody>
      </p:sp>
      <p:sp>
        <p:nvSpPr>
          <p:cNvPr id="3" name="2 İçerik Yer Tutucusu"/>
          <p:cNvSpPr>
            <a:spLocks noGrp="1"/>
          </p:cNvSpPr>
          <p:nvPr>
            <p:ph idx="1"/>
          </p:nvPr>
        </p:nvSpPr>
        <p:spPr>
          <a:xfrm>
            <a:off x="395536" y="1916832"/>
            <a:ext cx="8229600" cy="4572000"/>
          </a:xfrm>
        </p:spPr>
        <p:txBody>
          <a:bodyPr>
            <a:normAutofit lnSpcReduction="10000"/>
          </a:bodyPr>
          <a:lstStyle/>
          <a:p>
            <a:pPr marL="514350" indent="-514350">
              <a:buNone/>
            </a:pPr>
            <a:r>
              <a:rPr lang="tr-TR" b="1" dirty="0" smtClean="0"/>
              <a:t>A.		Aşağıdakilerden en az ikisinin varlığı ile kendini gösteren toplumsal etkileşimde  nitel bozulma</a:t>
            </a:r>
          </a:p>
          <a:p>
            <a:pPr marL="514350" indent="-514350">
              <a:buNone/>
            </a:pPr>
            <a:endParaRPr lang="tr-TR" b="1" dirty="0" smtClean="0"/>
          </a:p>
          <a:p>
            <a:pPr marL="514350" indent="-514350">
              <a:buNone/>
            </a:pPr>
            <a:r>
              <a:rPr lang="tr-TR" b="1" dirty="0" smtClean="0"/>
              <a:t>(1) Toplumsal etkileşim sağlamak için yapılan el-kol hareketleri, alınan vücut konumu, takınılan yüz ifadesi, göz göze gelme gibi sözel olmayan birçok davranışta belirgin bir bozulmanın olması</a:t>
            </a:r>
            <a:endParaRPr lang="tr-T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692697"/>
            <a:ext cx="7772400" cy="1224135"/>
          </a:xfrm>
        </p:spPr>
        <p:txBody>
          <a:bodyPr>
            <a:normAutofit fontScale="90000"/>
          </a:bodyPr>
          <a:lstStyle/>
          <a:p>
            <a:pPr algn="ctr"/>
            <a:r>
              <a:rPr lang="tr-TR" b="1" dirty="0" smtClean="0"/>
              <a:t>YAYGIN GELİŞİMSEL BOZUKLUKLAR</a:t>
            </a:r>
            <a:endParaRPr lang="tr-TR" b="1" dirty="0"/>
          </a:p>
        </p:txBody>
      </p:sp>
      <p:sp>
        <p:nvSpPr>
          <p:cNvPr id="3" name="2 Alt Başlık"/>
          <p:cNvSpPr>
            <a:spLocks noGrp="1"/>
          </p:cNvSpPr>
          <p:nvPr>
            <p:ph type="subTitle" idx="1"/>
          </p:nvPr>
        </p:nvSpPr>
        <p:spPr>
          <a:xfrm>
            <a:off x="1403648" y="2060848"/>
            <a:ext cx="6400800" cy="4248472"/>
          </a:xfrm>
        </p:spPr>
        <p:txBody>
          <a:bodyPr>
            <a:normAutofit/>
          </a:bodyPr>
          <a:lstStyle/>
          <a:p>
            <a:pPr algn="l"/>
            <a:r>
              <a:rPr lang="tr-TR" b="1" dirty="0" smtClean="0"/>
              <a:t>1- Otistik Bozukluk</a:t>
            </a:r>
          </a:p>
          <a:p>
            <a:pPr algn="l"/>
            <a:r>
              <a:rPr lang="tr-TR" b="1" dirty="0" smtClean="0"/>
              <a:t>2- </a:t>
            </a:r>
            <a:r>
              <a:rPr lang="tr-TR" b="1" dirty="0" err="1" smtClean="0"/>
              <a:t>Rett</a:t>
            </a:r>
            <a:r>
              <a:rPr lang="tr-TR" b="1" dirty="0" smtClean="0"/>
              <a:t> Bozukluğu</a:t>
            </a:r>
          </a:p>
          <a:p>
            <a:pPr algn="l"/>
            <a:r>
              <a:rPr lang="tr-TR" b="1" dirty="0" smtClean="0"/>
              <a:t>3- Çocukluğun Tümleşik Olmayan (</a:t>
            </a:r>
            <a:r>
              <a:rPr lang="tr-TR" b="1" dirty="0" err="1" smtClean="0"/>
              <a:t>Dezintegratif</a:t>
            </a:r>
            <a:r>
              <a:rPr lang="tr-TR" b="1" dirty="0" smtClean="0"/>
              <a:t>) Bozukluğu</a:t>
            </a:r>
          </a:p>
          <a:p>
            <a:pPr algn="l"/>
            <a:r>
              <a:rPr lang="tr-TR" b="1" dirty="0" smtClean="0"/>
              <a:t>4- </a:t>
            </a:r>
            <a:r>
              <a:rPr lang="tr-TR" b="1" dirty="0" err="1" smtClean="0"/>
              <a:t>Asperger</a:t>
            </a:r>
            <a:r>
              <a:rPr lang="tr-TR" b="1" dirty="0" smtClean="0"/>
              <a:t> Bozukluğu</a:t>
            </a:r>
          </a:p>
          <a:p>
            <a:pPr algn="l"/>
            <a:r>
              <a:rPr lang="tr-TR" b="1" dirty="0" smtClean="0"/>
              <a:t>5- Başka Türlü Adlandırılamayan Yaygın Gelişimsel Bozukluk (</a:t>
            </a:r>
            <a:r>
              <a:rPr lang="tr-TR" b="1" dirty="0" err="1" smtClean="0"/>
              <a:t>Atipik</a:t>
            </a:r>
            <a:r>
              <a:rPr lang="tr-TR" b="1" dirty="0" smtClean="0"/>
              <a:t> Otizmi de kapsar)</a:t>
            </a:r>
            <a:endParaRPr lang="tr-TR"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30026"/>
          </a:xfrm>
        </p:spPr>
        <p:txBody>
          <a:bodyPr>
            <a:normAutofit fontScale="90000"/>
          </a:bodyPr>
          <a:lstStyle/>
          <a:p>
            <a:endParaRPr lang="tr-TR" dirty="0"/>
          </a:p>
        </p:txBody>
      </p:sp>
      <p:sp>
        <p:nvSpPr>
          <p:cNvPr id="3" name="2 İçerik Yer Tutucusu"/>
          <p:cNvSpPr>
            <a:spLocks noGrp="1"/>
          </p:cNvSpPr>
          <p:nvPr>
            <p:ph idx="1"/>
          </p:nvPr>
        </p:nvSpPr>
        <p:spPr>
          <a:xfrm>
            <a:off x="457200" y="764704"/>
            <a:ext cx="8229600" cy="5361459"/>
          </a:xfrm>
        </p:spPr>
        <p:txBody>
          <a:bodyPr>
            <a:normAutofit fontScale="92500" lnSpcReduction="10000"/>
          </a:bodyPr>
          <a:lstStyle/>
          <a:p>
            <a:pPr>
              <a:buNone/>
            </a:pPr>
            <a:r>
              <a:rPr lang="tr-TR" b="1" dirty="0" smtClean="0"/>
              <a:t>(2) Yaşıtlarıyla gelişimsel düzeyine uygun ilişkiler geliştirememe</a:t>
            </a:r>
          </a:p>
          <a:p>
            <a:pPr>
              <a:buNone/>
            </a:pPr>
            <a:endParaRPr lang="tr-TR" b="1" dirty="0" smtClean="0"/>
          </a:p>
          <a:p>
            <a:pPr>
              <a:buNone/>
            </a:pPr>
            <a:r>
              <a:rPr lang="tr-TR" b="1" dirty="0" smtClean="0"/>
              <a:t>(3) Diğer insanlarla eğlenme, ilgilerini ya da başarılarını kendiliğinden paylaşma arayışı içinde olmama (örn: ilgilendiği nesneleri göstermeme, getirmeme ya da belirtmeme)</a:t>
            </a:r>
          </a:p>
          <a:p>
            <a:pPr>
              <a:buNone/>
            </a:pPr>
            <a:endParaRPr lang="tr-TR" b="1" dirty="0" smtClean="0"/>
          </a:p>
          <a:p>
            <a:pPr>
              <a:buNone/>
            </a:pPr>
            <a:r>
              <a:rPr lang="tr-TR" b="1" dirty="0" smtClean="0"/>
              <a:t>(4) Toplumsal ya da duygusal karşılıklar vermeme</a:t>
            </a:r>
          </a:p>
          <a:p>
            <a:pPr>
              <a:buNone/>
            </a:pPr>
            <a:r>
              <a:rPr lang="tr-TR" b="1"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endParaRPr lang="tr-TR" dirty="0"/>
          </a:p>
        </p:txBody>
      </p:sp>
      <p:sp>
        <p:nvSpPr>
          <p:cNvPr id="3" name="2 İçerik Yer Tutucusu"/>
          <p:cNvSpPr>
            <a:spLocks noGrp="1"/>
          </p:cNvSpPr>
          <p:nvPr>
            <p:ph idx="1"/>
          </p:nvPr>
        </p:nvSpPr>
        <p:spPr>
          <a:xfrm>
            <a:off x="457200" y="620688"/>
            <a:ext cx="8229600" cy="5505475"/>
          </a:xfrm>
        </p:spPr>
        <p:txBody>
          <a:bodyPr/>
          <a:lstStyle/>
          <a:p>
            <a:pPr>
              <a:buNone/>
            </a:pPr>
            <a:r>
              <a:rPr lang="tr-TR" sz="3200" b="1" dirty="0"/>
              <a:t>B</a:t>
            </a:r>
            <a:r>
              <a:rPr lang="tr-TR" sz="3200" b="1" dirty="0" smtClean="0"/>
              <a:t>.		 Aşağıdakilerden en az birinin varlığı ile kendini gösteren davranış, ilgi ve etkinliklerde sınırlı, basmakalıp ve yineleyici örüntülerin olması:</a:t>
            </a:r>
          </a:p>
          <a:p>
            <a:pPr>
              <a:buNone/>
            </a:pPr>
            <a:endParaRPr lang="tr-TR" b="1" dirty="0" smtClean="0"/>
          </a:p>
          <a:p>
            <a:pPr>
              <a:buNone/>
            </a:pPr>
            <a:r>
              <a:rPr lang="tr-TR" b="1" dirty="0" smtClean="0"/>
              <a:t>(1) İlgilenme düzeyi ya da üzerinde odaklanma açısından olağandışı, bir ya da birden fazla basmakalıp ve sınırlı ilgi  örüntüsü çerçevesinde kapanıp kalma</a:t>
            </a:r>
            <a:endParaRPr lang="tr-TR"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endParaRPr lang="tr-TR" dirty="0"/>
          </a:p>
        </p:txBody>
      </p:sp>
      <p:sp>
        <p:nvSpPr>
          <p:cNvPr id="3" name="2 İçerik Yer Tutucusu"/>
          <p:cNvSpPr>
            <a:spLocks noGrp="1"/>
          </p:cNvSpPr>
          <p:nvPr>
            <p:ph idx="1"/>
          </p:nvPr>
        </p:nvSpPr>
        <p:spPr>
          <a:xfrm>
            <a:off x="457200" y="620688"/>
            <a:ext cx="8229600" cy="5505475"/>
          </a:xfrm>
        </p:spPr>
        <p:txBody>
          <a:bodyPr>
            <a:normAutofit lnSpcReduction="10000"/>
          </a:bodyPr>
          <a:lstStyle/>
          <a:p>
            <a:pPr>
              <a:buNone/>
            </a:pPr>
            <a:r>
              <a:rPr lang="tr-TR" b="1" dirty="0" smtClean="0"/>
              <a:t>(2) Özgül, işlevsel olmayan, alışılageldiği üzere yapılan gündelik işlere ya da törensel davranış biçimlerine hiç esneklik göstermeksizin sıkı sıkıya uyma</a:t>
            </a:r>
          </a:p>
          <a:p>
            <a:pPr>
              <a:buNone/>
            </a:pPr>
            <a:endParaRPr lang="tr-TR" b="1" dirty="0" smtClean="0"/>
          </a:p>
          <a:p>
            <a:pPr>
              <a:buNone/>
            </a:pPr>
            <a:r>
              <a:rPr lang="tr-TR" b="1" dirty="0" smtClean="0"/>
              <a:t>(3) Basmakalıp ve yineleyici motor </a:t>
            </a:r>
            <a:r>
              <a:rPr lang="tr-TR" b="1" dirty="0" err="1" smtClean="0"/>
              <a:t>mannerizmler</a:t>
            </a:r>
            <a:r>
              <a:rPr lang="tr-TR" b="1" dirty="0" smtClean="0"/>
              <a:t> (örn: parmak </a:t>
            </a:r>
            <a:r>
              <a:rPr lang="tr-TR" b="1" dirty="0" err="1" smtClean="0"/>
              <a:t>şıklatma</a:t>
            </a:r>
            <a:r>
              <a:rPr lang="tr-TR" b="1" dirty="0" smtClean="0"/>
              <a:t>, el çırpma ya da burma ya da karmaşık tüm vücut hareketleri)</a:t>
            </a:r>
          </a:p>
          <a:p>
            <a:pPr>
              <a:buNone/>
            </a:pPr>
            <a:endParaRPr lang="tr-TR" b="1" dirty="0" smtClean="0"/>
          </a:p>
          <a:p>
            <a:pPr>
              <a:buNone/>
            </a:pPr>
            <a:r>
              <a:rPr lang="tr-TR" b="1" dirty="0" smtClean="0"/>
              <a:t>(4) Eşyaların parçalarıyla sürekli uğraşıp durma</a:t>
            </a:r>
            <a:endParaRPr lang="tr-TR"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18058"/>
          </a:xfrm>
        </p:spPr>
        <p:txBody>
          <a:bodyPr>
            <a:normAutofit fontScale="90000"/>
          </a:bodyPr>
          <a:lstStyle/>
          <a:p>
            <a:endParaRPr lang="tr-TR" dirty="0"/>
          </a:p>
        </p:txBody>
      </p:sp>
      <p:sp>
        <p:nvSpPr>
          <p:cNvPr id="3" name="2 İçerik Yer Tutucusu"/>
          <p:cNvSpPr>
            <a:spLocks noGrp="1"/>
          </p:cNvSpPr>
          <p:nvPr>
            <p:ph idx="1"/>
          </p:nvPr>
        </p:nvSpPr>
        <p:spPr>
          <a:xfrm>
            <a:off x="395536" y="980728"/>
            <a:ext cx="8229600" cy="5433467"/>
          </a:xfrm>
        </p:spPr>
        <p:txBody>
          <a:bodyPr>
            <a:normAutofit/>
          </a:bodyPr>
          <a:lstStyle/>
          <a:p>
            <a:pPr>
              <a:buNone/>
            </a:pPr>
            <a:r>
              <a:rPr lang="tr-TR" b="1" dirty="0" smtClean="0"/>
              <a:t>C. 	Bu bozukluk, toplumsal, mesleki alanlarda ya da önemli diğer işlevsellik alanlarında klinik olarak belirgin bir sıkıntıya neden olur.</a:t>
            </a:r>
          </a:p>
          <a:p>
            <a:pPr>
              <a:buNone/>
            </a:pPr>
            <a:endParaRPr lang="tr-TR" b="1" dirty="0" smtClean="0"/>
          </a:p>
          <a:p>
            <a:pPr>
              <a:buNone/>
            </a:pPr>
            <a:r>
              <a:rPr lang="tr-TR" b="1" dirty="0" smtClean="0"/>
              <a:t>D.	 Dil gelişiminde klinik açıdan önemli genel bir gecikme yoktur (örn: 2 yaşına gelindiğinde tek tek sözcükler, 3 yaşına gelindiğinde iletişim kurmaya yönelik cimleler kullanılmaktadır).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18058"/>
          </a:xfrm>
        </p:spPr>
        <p:txBody>
          <a:bodyPr>
            <a:normAutofit fontScale="90000"/>
          </a:bodyPr>
          <a:lstStyle/>
          <a:p>
            <a:endParaRPr lang="tr-TR" dirty="0"/>
          </a:p>
        </p:txBody>
      </p:sp>
      <p:sp>
        <p:nvSpPr>
          <p:cNvPr id="3" name="2 İçerik Yer Tutucusu"/>
          <p:cNvSpPr>
            <a:spLocks noGrp="1"/>
          </p:cNvSpPr>
          <p:nvPr>
            <p:ph idx="1"/>
          </p:nvPr>
        </p:nvSpPr>
        <p:spPr>
          <a:xfrm>
            <a:off x="457200" y="908720"/>
            <a:ext cx="8229600" cy="5217443"/>
          </a:xfrm>
        </p:spPr>
        <p:txBody>
          <a:bodyPr>
            <a:normAutofit lnSpcReduction="10000"/>
          </a:bodyPr>
          <a:lstStyle/>
          <a:p>
            <a:pPr>
              <a:buNone/>
            </a:pPr>
            <a:r>
              <a:rPr lang="tr-TR" b="1" dirty="0" smtClean="0"/>
              <a:t>E.		 Bilişsel gelişmede ya da yaşına uygun kendi kendine  yetme becerilerinin gelişiminde, uyum davranışlarında (toplumsal  etkileşim dışında) ve çocuklukta çevreyle ilgilenme konusunda klinik açıdan belirgin bir gecikme yoktur.</a:t>
            </a:r>
          </a:p>
          <a:p>
            <a:pPr>
              <a:buNone/>
            </a:pPr>
            <a:endParaRPr lang="tr-TR" b="1" dirty="0" smtClean="0"/>
          </a:p>
          <a:p>
            <a:pPr>
              <a:buNone/>
            </a:pPr>
            <a:r>
              <a:rPr lang="tr-TR" b="1" dirty="0" smtClean="0"/>
              <a:t>F.  	Başka özgül bir Yaygın Gelişimsel Bozukluk ya da Şizofreni için Tanı Ölçütleri karşılanmamaktadır.</a:t>
            </a:r>
            <a:endParaRPr lang="tr-TR"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640960" cy="1498178"/>
          </a:xfrm>
        </p:spPr>
        <p:txBody>
          <a:bodyPr>
            <a:noAutofit/>
          </a:bodyPr>
          <a:lstStyle/>
          <a:p>
            <a:pPr algn="ctr"/>
            <a:r>
              <a:rPr lang="tr-TR" sz="3200" b="1" dirty="0" smtClean="0"/>
              <a:t>BAŞKA TÜRLÜ ADLANDIRILAMAYAN YAYGIN GELİŞİMSEL BOZUKLUK (ATİPİK OTİZMİ DE KAPSAR)</a:t>
            </a:r>
            <a:endParaRPr lang="tr-TR" sz="3200" b="1" dirty="0"/>
          </a:p>
        </p:txBody>
      </p:sp>
      <p:sp>
        <p:nvSpPr>
          <p:cNvPr id="3" name="2 İçerik Yer Tutucusu"/>
          <p:cNvSpPr>
            <a:spLocks noGrp="1"/>
          </p:cNvSpPr>
          <p:nvPr>
            <p:ph idx="1"/>
          </p:nvPr>
        </p:nvSpPr>
        <p:spPr>
          <a:xfrm>
            <a:off x="323528" y="1988840"/>
            <a:ext cx="8496944" cy="4869160"/>
          </a:xfrm>
        </p:spPr>
        <p:txBody>
          <a:bodyPr>
            <a:normAutofit lnSpcReduction="10000"/>
          </a:bodyPr>
          <a:lstStyle/>
          <a:p>
            <a:r>
              <a:rPr lang="tr-TR" b="1" dirty="0" smtClean="0"/>
              <a:t>Karşılıklı toplumsal etkileşimde ağır ve yaygın bir gelişimsel bozukluk olmasının yanı sıra sözel ve sözel olmayan iletişim becerilerinin gelişmesinde bir bozukluk olmasına ya da basmakalıp davranış, ilgiler ve etkinlikler bulunmasına karşın özgül bir Yaygın Gelişimsel Bozukluk, Şizofreni, </a:t>
            </a:r>
            <a:r>
              <a:rPr lang="tr-TR" b="1" dirty="0" err="1" smtClean="0"/>
              <a:t>Şizotipal</a:t>
            </a:r>
            <a:r>
              <a:rPr lang="tr-TR" b="1" dirty="0" smtClean="0"/>
              <a:t> Kişilik Bozukluğu ya da Çekingen Kişilik Bozukluğu için tanı ölçütleri  karşılanmıyorsa bu kategori  kullanılmalıdır.</a:t>
            </a:r>
            <a:endParaRPr lang="tr-TR"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endParaRPr lang="tr-TR" dirty="0"/>
          </a:p>
        </p:txBody>
      </p:sp>
      <p:sp>
        <p:nvSpPr>
          <p:cNvPr id="3" name="2 İçerik Yer Tutucusu"/>
          <p:cNvSpPr>
            <a:spLocks noGrp="1"/>
          </p:cNvSpPr>
          <p:nvPr>
            <p:ph idx="1"/>
          </p:nvPr>
        </p:nvSpPr>
        <p:spPr>
          <a:xfrm>
            <a:off x="457200" y="1124745"/>
            <a:ext cx="8229600" cy="4608512"/>
          </a:xfrm>
        </p:spPr>
        <p:txBody>
          <a:bodyPr>
            <a:normAutofit lnSpcReduction="10000"/>
          </a:bodyPr>
          <a:lstStyle/>
          <a:p>
            <a:pPr>
              <a:buNone/>
            </a:pPr>
            <a:endParaRPr lang="tr-TR" dirty="0" smtClean="0"/>
          </a:p>
          <a:p>
            <a:pPr>
              <a:buNone/>
            </a:pPr>
            <a:r>
              <a:rPr lang="tr-TR" dirty="0" smtClean="0"/>
              <a:t>	</a:t>
            </a:r>
            <a:r>
              <a:rPr lang="tr-TR" sz="3200" b="1" dirty="0" smtClean="0"/>
              <a:t>Sözgelimi, bu kategori ‘</a:t>
            </a:r>
            <a:r>
              <a:rPr lang="tr-TR" sz="3200" b="1" dirty="0" err="1" smtClean="0"/>
              <a:t>atipik</a:t>
            </a:r>
            <a:r>
              <a:rPr lang="tr-TR" sz="3200" b="1" dirty="0" smtClean="0"/>
              <a:t> otizm’i kapsar. Başlangıç yaşının geç olması, semptomlarının </a:t>
            </a:r>
            <a:r>
              <a:rPr lang="tr-TR" sz="3200" b="1" dirty="0" err="1" smtClean="0"/>
              <a:t>atipik</a:t>
            </a:r>
            <a:r>
              <a:rPr lang="tr-TR" sz="3200" b="1" dirty="0" smtClean="0"/>
              <a:t> olması ya da gözlenen  semptomların tanı koymak için yetersiz kalması ya da bunların hepsinin </a:t>
            </a:r>
            <a:r>
              <a:rPr lang="tr-TR" sz="3200" b="1" dirty="0" err="1" smtClean="0"/>
              <a:t>birarada</a:t>
            </a:r>
            <a:r>
              <a:rPr lang="tr-TR" sz="3200" b="1" dirty="0" smtClean="0"/>
              <a:t> bulunması nedeniyle  Otistik Bozukluk için tanı ölçütlerini karşılamayan klinik görünümlerdir.</a:t>
            </a:r>
            <a:endParaRPr lang="tr-TR" sz="3200"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569218"/>
          </a:xfrm>
        </p:spPr>
        <p:txBody>
          <a:bodyPr>
            <a:normAutofit fontScale="90000"/>
          </a:bodyPr>
          <a:lstStyle/>
          <a:p>
            <a:endParaRPr lang="tr-TR" dirty="0"/>
          </a:p>
        </p:txBody>
      </p:sp>
      <p:sp>
        <p:nvSpPr>
          <p:cNvPr id="3" name="2 İçerik Yer Tutucusu"/>
          <p:cNvSpPr>
            <a:spLocks noGrp="1"/>
          </p:cNvSpPr>
          <p:nvPr>
            <p:ph idx="1"/>
          </p:nvPr>
        </p:nvSpPr>
        <p:spPr/>
        <p:txBody>
          <a:bodyPr/>
          <a:lstStyle/>
          <a:p>
            <a:r>
              <a:rPr lang="tr-TR" b="1" dirty="0" smtClean="0"/>
              <a:t>OTİSTİK BOZUKLUK GÖRÜLME SIKLIĞI 10.000 ‘DE 16.8 DİR.</a:t>
            </a:r>
          </a:p>
          <a:p>
            <a:pPr>
              <a:buNone/>
            </a:pPr>
            <a:r>
              <a:rPr lang="tr-TR" b="1" dirty="0" smtClean="0"/>
              <a:t>(</a:t>
            </a:r>
            <a:r>
              <a:rPr lang="tr-TR" b="1" dirty="0" err="1" smtClean="0"/>
              <a:t>Chakrabarti</a:t>
            </a:r>
            <a:r>
              <a:rPr lang="tr-TR" b="1" dirty="0" smtClean="0"/>
              <a:t> Ve  </a:t>
            </a:r>
            <a:r>
              <a:rPr lang="tr-TR" b="1" dirty="0" err="1" smtClean="0"/>
              <a:t>Fombonne</a:t>
            </a:r>
            <a:r>
              <a:rPr lang="tr-TR" b="1" dirty="0" smtClean="0"/>
              <a:t> 2001)</a:t>
            </a:r>
          </a:p>
          <a:p>
            <a:endParaRPr lang="tr-TR" b="1" dirty="0" smtClean="0"/>
          </a:p>
          <a:p>
            <a:r>
              <a:rPr lang="tr-TR" b="1" dirty="0" smtClean="0"/>
              <a:t>Erkek çocuklarda kızlardan daha fazla sıklıkta görülmektedir. (4-5 erkek çocuğuna karşın 1 kız çocuğu)</a:t>
            </a:r>
            <a:endParaRPr lang="tr-TR"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145282"/>
          </a:xfrm>
        </p:spPr>
        <p:txBody>
          <a:bodyPr/>
          <a:lstStyle/>
          <a:p>
            <a:pPr algn="ctr"/>
            <a:r>
              <a:rPr lang="tr-TR" b="1" dirty="0" smtClean="0"/>
              <a:t>OTİZMİN KLİNİK BELİRTİLERİ</a:t>
            </a:r>
            <a:endParaRPr lang="tr-TR" b="1" dirty="0"/>
          </a:p>
        </p:txBody>
      </p:sp>
      <p:sp>
        <p:nvSpPr>
          <p:cNvPr id="3" name="2 İçerik Yer Tutucusu"/>
          <p:cNvSpPr>
            <a:spLocks noGrp="1"/>
          </p:cNvSpPr>
          <p:nvPr>
            <p:ph idx="1"/>
          </p:nvPr>
        </p:nvSpPr>
        <p:spPr>
          <a:xfrm>
            <a:off x="457200" y="1196752"/>
            <a:ext cx="8229600" cy="5258056"/>
          </a:xfrm>
        </p:spPr>
        <p:txBody>
          <a:bodyPr>
            <a:normAutofit/>
          </a:bodyPr>
          <a:lstStyle/>
          <a:p>
            <a:r>
              <a:rPr lang="tr-TR" b="1" u="sng" dirty="0" smtClean="0"/>
              <a:t>0-1 yaş arasında:</a:t>
            </a:r>
          </a:p>
          <a:p>
            <a:r>
              <a:rPr lang="tr-TR" b="1" dirty="0" smtClean="0"/>
              <a:t>Göz göze gelme ilişkisi azdır, gülümseme ve seslenmeye sosyal yanıt kısıtlıdır. </a:t>
            </a:r>
          </a:p>
          <a:p>
            <a:r>
              <a:rPr lang="tr-TR" b="1" dirty="0" smtClean="0"/>
              <a:t>Kucağa alınınca mutlu olmazlar</a:t>
            </a:r>
          </a:p>
          <a:p>
            <a:r>
              <a:rPr lang="tr-TR" b="1" dirty="0" smtClean="0"/>
              <a:t>Motor taklit gelişmemiştir.</a:t>
            </a:r>
          </a:p>
          <a:p>
            <a:r>
              <a:rPr lang="tr-TR" b="1" dirty="0" smtClean="0"/>
              <a:t>Yabancı kaygısı yoktur.</a:t>
            </a:r>
          </a:p>
          <a:p>
            <a:r>
              <a:rPr lang="tr-TR" b="1" dirty="0" smtClean="0"/>
              <a:t>Yalnız kalmaktan mutlu olurlar</a:t>
            </a:r>
          </a:p>
          <a:p>
            <a:r>
              <a:rPr lang="tr-TR" b="1" dirty="0" smtClean="0"/>
              <a:t>Bu aylarda beklenen agulama ve ses çıkarma ya yoktur yada daha az ve değişik sesler şeklindedir.</a:t>
            </a:r>
            <a:endParaRPr lang="tr-TR"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209178"/>
          </a:xfrm>
        </p:spPr>
        <p:txBody>
          <a:bodyPr>
            <a:normAutofit fontScale="90000"/>
          </a:bodyPr>
          <a:lstStyle/>
          <a:p>
            <a:endParaRPr lang="tr-TR" dirty="0"/>
          </a:p>
        </p:txBody>
      </p:sp>
      <p:sp>
        <p:nvSpPr>
          <p:cNvPr id="3" name="2 İçerik Yer Tutucusu"/>
          <p:cNvSpPr>
            <a:spLocks noGrp="1"/>
          </p:cNvSpPr>
          <p:nvPr>
            <p:ph idx="1"/>
          </p:nvPr>
        </p:nvSpPr>
        <p:spPr>
          <a:xfrm>
            <a:off x="457200" y="548680"/>
            <a:ext cx="8229600" cy="5906128"/>
          </a:xfrm>
        </p:spPr>
        <p:txBody>
          <a:bodyPr>
            <a:normAutofit lnSpcReduction="10000"/>
          </a:bodyPr>
          <a:lstStyle/>
          <a:p>
            <a:r>
              <a:rPr lang="tr-TR" b="1" u="sng" dirty="0" smtClean="0"/>
              <a:t>2-3 yaş arası:</a:t>
            </a:r>
          </a:p>
          <a:p>
            <a:endParaRPr lang="tr-TR" b="1" dirty="0" smtClean="0"/>
          </a:p>
          <a:p>
            <a:r>
              <a:rPr lang="tr-TR" b="1" dirty="0" smtClean="0"/>
              <a:t>En sık başvuru yaşıdır.</a:t>
            </a:r>
          </a:p>
          <a:p>
            <a:r>
              <a:rPr lang="tr-TR" b="1" dirty="0" smtClean="0"/>
              <a:t>Sıklıkla aileler konuşma gecikmesi nedeniyle hekime başvurur.</a:t>
            </a:r>
          </a:p>
          <a:p>
            <a:r>
              <a:rPr lang="tr-TR" b="1" dirty="0" smtClean="0"/>
              <a:t>Bazı olgularda eskiden mevcut olan becerilerde gerileme dikkati çeker.</a:t>
            </a:r>
          </a:p>
          <a:p>
            <a:r>
              <a:rPr lang="tr-TR" b="1" dirty="0" smtClean="0"/>
              <a:t>Bu yaşta hem ikili ilişkilerde göz göze gelme kucağa alınmayı isteme gibi davranışlarda </a:t>
            </a:r>
            <a:r>
              <a:rPr lang="tr-TR" b="1" dirty="0" err="1" smtClean="0"/>
              <a:t>hemde</a:t>
            </a:r>
            <a:r>
              <a:rPr lang="tr-TR" b="1" dirty="0" smtClean="0"/>
              <a:t> üçlü ilişkilerde örn: ortak dikkat geliştirememe gibi sorunlar vardır.</a:t>
            </a:r>
            <a:endParaRPr lang="tr-TR"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4400" b="1" dirty="0" smtClean="0"/>
              <a:t>OTİSTİK BOZUKLUK</a:t>
            </a:r>
            <a:endParaRPr lang="tr-TR" sz="4400" b="1" dirty="0"/>
          </a:p>
        </p:txBody>
      </p:sp>
      <p:sp>
        <p:nvSpPr>
          <p:cNvPr id="3" name="2 İçerik Yer Tutucusu"/>
          <p:cNvSpPr>
            <a:spLocks noGrp="1"/>
          </p:cNvSpPr>
          <p:nvPr>
            <p:ph idx="1"/>
          </p:nvPr>
        </p:nvSpPr>
        <p:spPr>
          <a:xfrm>
            <a:off x="467544" y="1484784"/>
            <a:ext cx="8229600" cy="4525963"/>
          </a:xfrm>
        </p:spPr>
        <p:txBody>
          <a:bodyPr/>
          <a:lstStyle/>
          <a:p>
            <a:pPr algn="ctr">
              <a:buNone/>
            </a:pPr>
            <a:r>
              <a:rPr lang="tr-TR" sz="4000" b="1" dirty="0" smtClean="0"/>
              <a:t>   A.</a:t>
            </a:r>
            <a:r>
              <a:rPr lang="tr-TR" sz="4000" dirty="0" smtClean="0"/>
              <a:t>	</a:t>
            </a:r>
          </a:p>
          <a:p>
            <a:pPr>
              <a:buNone/>
            </a:pPr>
            <a:r>
              <a:rPr lang="tr-TR" dirty="0" smtClean="0"/>
              <a:t>   </a:t>
            </a:r>
          </a:p>
          <a:p>
            <a:pPr>
              <a:buNone/>
            </a:pPr>
            <a:r>
              <a:rPr lang="tr-TR" dirty="0" smtClean="0"/>
              <a:t>    </a:t>
            </a:r>
            <a:r>
              <a:rPr lang="tr-TR" b="1" dirty="0" smtClean="0"/>
              <a:t>En az ikisi (1). maddeden ve birer tanesi (2). ve (3). ‘üncü maddelerden olmak üzere (1), (2) ve (3)’üncü maddelerden toplam altı (yada daha fazla) maddenin bulunması</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281186"/>
          </a:xfrm>
        </p:spPr>
        <p:txBody>
          <a:bodyPr>
            <a:normAutofit fontScale="90000"/>
          </a:bodyPr>
          <a:lstStyle/>
          <a:p>
            <a:endParaRPr lang="tr-TR" dirty="0"/>
          </a:p>
        </p:txBody>
      </p:sp>
      <p:sp>
        <p:nvSpPr>
          <p:cNvPr id="3" name="2 İçerik Yer Tutucusu"/>
          <p:cNvSpPr>
            <a:spLocks noGrp="1"/>
          </p:cNvSpPr>
          <p:nvPr>
            <p:ph idx="1"/>
          </p:nvPr>
        </p:nvSpPr>
        <p:spPr>
          <a:xfrm>
            <a:off x="457200" y="476672"/>
            <a:ext cx="8229600" cy="5978136"/>
          </a:xfrm>
        </p:spPr>
        <p:txBody>
          <a:bodyPr/>
          <a:lstStyle/>
          <a:p>
            <a:r>
              <a:rPr lang="tr-TR" b="1" dirty="0" smtClean="0"/>
              <a:t>İsmine bakmama, çevreden izole görünme, başkalarına bakmama</a:t>
            </a:r>
          </a:p>
          <a:p>
            <a:r>
              <a:rPr lang="tr-TR" b="1" dirty="0" smtClean="0"/>
              <a:t>Kısıtlı yüz ifadesi, sosyal gülümsemenin olmaması, boş gülme</a:t>
            </a:r>
          </a:p>
          <a:p>
            <a:r>
              <a:rPr lang="tr-TR" b="1" dirty="0" smtClean="0"/>
              <a:t>Başka çocuklar gibi oynamama</a:t>
            </a:r>
          </a:p>
          <a:p>
            <a:r>
              <a:rPr lang="tr-TR" b="1" dirty="0" smtClean="0"/>
              <a:t>Yaşıtlarına karşı ilgi yok yada zayıftır.</a:t>
            </a:r>
          </a:p>
          <a:p>
            <a:r>
              <a:rPr lang="tr-TR" b="1" dirty="0" smtClean="0"/>
              <a:t>Erişkinlerin ilgisini çekmeye isteksizlik.</a:t>
            </a:r>
          </a:p>
          <a:p>
            <a:r>
              <a:rPr lang="tr-TR" b="1" dirty="0" smtClean="0"/>
              <a:t>Dil gelişimleri belirgin olarak geridir.</a:t>
            </a:r>
          </a:p>
          <a:p>
            <a:r>
              <a:rPr lang="tr-TR" b="1" dirty="0" smtClean="0"/>
              <a:t>Stereotipiler gelişir.</a:t>
            </a:r>
          </a:p>
          <a:p>
            <a:r>
              <a:rPr lang="tr-TR" b="1" dirty="0" smtClean="0"/>
              <a:t>İşlevsel  olmayan nesnelere ilgi fazladır.</a:t>
            </a:r>
          </a:p>
          <a:p>
            <a:endParaRPr lang="tr-TR" dirty="0" smtClean="0"/>
          </a:p>
          <a:p>
            <a:endParaRPr lang="tr-TR" dirty="0" smtClean="0"/>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281186"/>
          </a:xfrm>
        </p:spPr>
        <p:txBody>
          <a:bodyPr>
            <a:normAutofit fontScale="90000"/>
          </a:bodyPr>
          <a:lstStyle/>
          <a:p>
            <a:endParaRPr lang="tr-TR" dirty="0"/>
          </a:p>
        </p:txBody>
      </p:sp>
      <p:sp>
        <p:nvSpPr>
          <p:cNvPr id="3" name="2 İçerik Yer Tutucusu"/>
          <p:cNvSpPr>
            <a:spLocks noGrp="1"/>
          </p:cNvSpPr>
          <p:nvPr>
            <p:ph idx="1"/>
          </p:nvPr>
        </p:nvSpPr>
        <p:spPr>
          <a:xfrm>
            <a:off x="457200" y="476672"/>
            <a:ext cx="8229600" cy="5978136"/>
          </a:xfrm>
        </p:spPr>
        <p:txBody>
          <a:bodyPr>
            <a:normAutofit/>
          </a:bodyPr>
          <a:lstStyle/>
          <a:p>
            <a:pPr>
              <a:buNone/>
            </a:pPr>
            <a:endParaRPr lang="tr-TR" b="1" u="sng" dirty="0" smtClean="0"/>
          </a:p>
          <a:p>
            <a:pPr>
              <a:buNone/>
            </a:pPr>
            <a:r>
              <a:rPr lang="tr-TR" b="1" u="sng" dirty="0" smtClean="0"/>
              <a:t>Okul öncesi dönem (4-5 yaş)</a:t>
            </a:r>
          </a:p>
          <a:p>
            <a:pPr>
              <a:buNone/>
            </a:pPr>
            <a:endParaRPr lang="tr-TR" b="1" dirty="0" smtClean="0"/>
          </a:p>
          <a:p>
            <a:pPr>
              <a:buNone/>
            </a:pPr>
            <a:r>
              <a:rPr lang="tr-TR" b="1" dirty="0" smtClean="0"/>
              <a:t>Tüm otistik belirtiler bu yaşta yerleşmiştir.</a:t>
            </a:r>
          </a:p>
          <a:p>
            <a:pPr>
              <a:buNone/>
            </a:pPr>
            <a:endParaRPr lang="tr-TR" b="1" dirty="0" smtClean="0"/>
          </a:p>
          <a:p>
            <a:pPr>
              <a:buNone/>
            </a:pPr>
            <a:r>
              <a:rPr lang="tr-TR" b="1" dirty="0" smtClean="0"/>
              <a:t>-Hayali oyun kuramazlar. Basit </a:t>
            </a:r>
            <a:r>
              <a:rPr lang="tr-TR" b="1" dirty="0" err="1" smtClean="0"/>
              <a:t>taklite</a:t>
            </a:r>
            <a:r>
              <a:rPr lang="tr-TR" b="1" dirty="0" smtClean="0"/>
              <a:t> dayalı oyunlar da bile kısıtlılık mevcuttur.</a:t>
            </a:r>
          </a:p>
          <a:p>
            <a:pPr>
              <a:buNone/>
            </a:pPr>
            <a:r>
              <a:rPr lang="tr-TR" b="1" dirty="0" smtClean="0"/>
              <a:t>-Empati kurma becerisi gelişmemiştir.</a:t>
            </a:r>
          </a:p>
          <a:p>
            <a:pPr>
              <a:buNone/>
            </a:pPr>
            <a:r>
              <a:rPr lang="tr-TR" b="1" dirty="0" smtClean="0"/>
              <a:t>-Dil gelişimi yoktur ya da kısıtlıdır.</a:t>
            </a:r>
          </a:p>
          <a:p>
            <a:pPr>
              <a:buNone/>
            </a:pPr>
            <a:endParaRPr lang="tr-TR" dirty="0" smtClean="0"/>
          </a:p>
          <a:p>
            <a:pPr>
              <a:buNone/>
            </a:pPr>
            <a:endParaRPr lang="tr-TR" dirty="0" smtClean="0"/>
          </a:p>
          <a:p>
            <a:pPr>
              <a:buNone/>
            </a:pP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425202"/>
          </a:xfrm>
        </p:spPr>
        <p:txBody>
          <a:bodyPr>
            <a:normAutofit fontScale="90000"/>
          </a:bodyPr>
          <a:lstStyle/>
          <a:p>
            <a:endParaRPr lang="tr-TR" dirty="0"/>
          </a:p>
        </p:txBody>
      </p:sp>
      <p:sp>
        <p:nvSpPr>
          <p:cNvPr id="3" name="2 İçerik Yer Tutucusu"/>
          <p:cNvSpPr>
            <a:spLocks noGrp="1"/>
          </p:cNvSpPr>
          <p:nvPr>
            <p:ph idx="1"/>
          </p:nvPr>
        </p:nvSpPr>
        <p:spPr>
          <a:xfrm>
            <a:off x="457200" y="692696"/>
            <a:ext cx="8229600" cy="5762112"/>
          </a:xfrm>
        </p:spPr>
        <p:txBody>
          <a:bodyPr/>
          <a:lstStyle/>
          <a:p>
            <a:pPr>
              <a:buNone/>
            </a:pPr>
            <a:r>
              <a:rPr lang="tr-TR" b="1" dirty="0" smtClean="0"/>
              <a:t>-Kısa cümleler kurma, ekolali, monoton ses tonu, zamirleri karıştırma söz konusudur.</a:t>
            </a:r>
          </a:p>
          <a:p>
            <a:pPr>
              <a:buNone/>
            </a:pPr>
            <a:r>
              <a:rPr lang="tr-TR" b="1" dirty="0" smtClean="0"/>
              <a:t>-Konuşma sosyal iletişim ve paylaşım için değil daha çok bireysel ihtiyaçları ifade için kullanılır.</a:t>
            </a:r>
          </a:p>
          <a:p>
            <a:pPr>
              <a:buNone/>
            </a:pPr>
            <a:r>
              <a:rPr lang="tr-TR" b="1" dirty="0" smtClean="0"/>
              <a:t>-Garip sesler çıkarma, anlaşılmayan yoğun konuşmalar da  olabilmektedir</a:t>
            </a:r>
          </a:p>
          <a:p>
            <a:pPr>
              <a:buNone/>
            </a:pPr>
            <a:r>
              <a:rPr lang="tr-TR" b="1" dirty="0" smtClean="0"/>
              <a:t>-Motor Stereotipi ve </a:t>
            </a:r>
            <a:r>
              <a:rPr lang="tr-TR" b="1" dirty="0" err="1" smtClean="0"/>
              <a:t>ritüelistik</a:t>
            </a:r>
            <a:r>
              <a:rPr lang="tr-TR" b="1" dirty="0" smtClean="0"/>
              <a:t> davranışlar sıktır.</a:t>
            </a:r>
          </a:p>
          <a:p>
            <a:pPr>
              <a:buNone/>
            </a:pPr>
            <a:r>
              <a:rPr lang="tr-TR" b="1" dirty="0" smtClean="0"/>
              <a:t>Örn: Oyuncak dizme,  oyuncakların belli parçaları ile oynama  sallanma vb.</a:t>
            </a:r>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281186"/>
          </a:xfrm>
        </p:spPr>
        <p:txBody>
          <a:bodyPr>
            <a:normAutofit fontScale="90000"/>
          </a:bodyPr>
          <a:lstStyle/>
          <a:p>
            <a:endParaRPr lang="tr-TR" dirty="0"/>
          </a:p>
        </p:txBody>
      </p:sp>
      <p:sp>
        <p:nvSpPr>
          <p:cNvPr id="3" name="2 İçerik Yer Tutucusu"/>
          <p:cNvSpPr>
            <a:spLocks noGrp="1"/>
          </p:cNvSpPr>
          <p:nvPr>
            <p:ph idx="1"/>
          </p:nvPr>
        </p:nvSpPr>
        <p:spPr>
          <a:xfrm>
            <a:off x="457200" y="836712"/>
            <a:ext cx="8229600" cy="5618096"/>
          </a:xfrm>
        </p:spPr>
        <p:txBody>
          <a:bodyPr/>
          <a:lstStyle/>
          <a:p>
            <a:r>
              <a:rPr lang="tr-TR" b="1" u="sng" dirty="0" smtClean="0"/>
              <a:t>Okul çağı:</a:t>
            </a:r>
          </a:p>
          <a:p>
            <a:pPr>
              <a:buNone/>
            </a:pPr>
            <a:endParaRPr lang="tr-TR" b="1" dirty="0" smtClean="0"/>
          </a:p>
          <a:p>
            <a:pPr>
              <a:buNone/>
            </a:pPr>
            <a:r>
              <a:rPr lang="tr-TR" b="1" dirty="0" smtClean="0"/>
              <a:t>-Otistik çocukların okul çağı zorluklarla doludur. Çünkü bu dönemde daha fazla sosyal beceri gerekmektedir.</a:t>
            </a:r>
          </a:p>
          <a:p>
            <a:pPr>
              <a:buNone/>
            </a:pPr>
            <a:r>
              <a:rPr lang="tr-TR" b="1" dirty="0" smtClean="0"/>
              <a:t>-Okul öncesi dönemde yaşıt ilişkisi  kuramayan bireylerin bazıları bu dönemde  kurmaya başlar.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281186"/>
          </a:xfrm>
        </p:spPr>
        <p:txBody>
          <a:bodyPr>
            <a:normAutofit fontScale="90000"/>
          </a:bodyPr>
          <a:lstStyle/>
          <a:p>
            <a:endParaRPr lang="tr-TR" dirty="0"/>
          </a:p>
        </p:txBody>
      </p:sp>
      <p:sp>
        <p:nvSpPr>
          <p:cNvPr id="3" name="2 İçerik Yer Tutucusu"/>
          <p:cNvSpPr>
            <a:spLocks noGrp="1"/>
          </p:cNvSpPr>
          <p:nvPr>
            <p:ph idx="1"/>
          </p:nvPr>
        </p:nvSpPr>
        <p:spPr>
          <a:xfrm>
            <a:off x="457200" y="476672"/>
            <a:ext cx="8229600" cy="5978136"/>
          </a:xfrm>
        </p:spPr>
        <p:txBody>
          <a:bodyPr>
            <a:normAutofit/>
          </a:bodyPr>
          <a:lstStyle/>
          <a:p>
            <a:pPr>
              <a:buFontTx/>
              <a:buChar char="-"/>
            </a:pPr>
            <a:r>
              <a:rPr lang="tr-TR" b="1" dirty="0" smtClean="0"/>
              <a:t>Otistik çocuklar okul çağında 3 gruba ayrılarak ele alınabilir.</a:t>
            </a:r>
          </a:p>
          <a:p>
            <a:pPr>
              <a:buFontTx/>
              <a:buChar char="-"/>
            </a:pPr>
            <a:endParaRPr lang="tr-TR" b="1" dirty="0" smtClean="0"/>
          </a:p>
          <a:p>
            <a:pPr>
              <a:buFontTx/>
              <a:buChar char="-"/>
            </a:pPr>
            <a:r>
              <a:rPr lang="tr-TR" b="1" dirty="0" smtClean="0"/>
              <a:t>1- Soğuk-mesafeli grup: Klasik otistik davranışlar vardır. Sosyal ilişki başlatmaz, zamanlarının çoğunu stereotipilerle geçirir, sosyal ilişkiye yanıtsızdırlar.</a:t>
            </a:r>
          </a:p>
          <a:p>
            <a:pPr>
              <a:buFontTx/>
              <a:buChar char="-"/>
            </a:pPr>
            <a:endParaRPr lang="tr-TR" b="1" dirty="0" smtClean="0"/>
          </a:p>
          <a:p>
            <a:pPr>
              <a:buFontTx/>
              <a:buChar char="-"/>
            </a:pPr>
            <a:r>
              <a:rPr lang="tr-TR" b="1" dirty="0" smtClean="0"/>
              <a:t>2- Pasif grup: Sosyal etkileşimden aktif biçimde kaçmaz, ancak katılmaya hevessizdirler. Başkalarının yaklaşımına izin verir , ancak uygun yanıt veremezler.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353194"/>
          </a:xfrm>
        </p:spPr>
        <p:txBody>
          <a:bodyPr>
            <a:normAutofit fontScale="90000"/>
          </a:bodyPr>
          <a:lstStyle/>
          <a:p>
            <a:endParaRPr lang="tr-TR" dirty="0"/>
          </a:p>
        </p:txBody>
      </p:sp>
      <p:sp>
        <p:nvSpPr>
          <p:cNvPr id="3" name="2 İçerik Yer Tutucusu"/>
          <p:cNvSpPr>
            <a:spLocks noGrp="1"/>
          </p:cNvSpPr>
          <p:nvPr>
            <p:ph idx="1"/>
          </p:nvPr>
        </p:nvSpPr>
        <p:spPr>
          <a:xfrm>
            <a:off x="251520" y="548680"/>
            <a:ext cx="8640960" cy="5906128"/>
          </a:xfrm>
        </p:spPr>
        <p:txBody>
          <a:bodyPr>
            <a:normAutofit lnSpcReduction="10000"/>
          </a:bodyPr>
          <a:lstStyle/>
          <a:p>
            <a:pPr>
              <a:buNone/>
            </a:pPr>
            <a:r>
              <a:rPr lang="tr-TR" b="1" dirty="0" smtClean="0"/>
              <a:t>3- Aktif ancak tuhaf grup: Bu grup iyi işlev düzeyi olan otistiklerdir, yada  </a:t>
            </a:r>
            <a:r>
              <a:rPr lang="tr-TR" b="1" dirty="0" err="1" smtClean="0"/>
              <a:t>Asperger</a:t>
            </a:r>
            <a:r>
              <a:rPr lang="tr-TR" b="1" dirty="0" smtClean="0"/>
              <a:t> tanısı alanlardır.Başkaları ile aktif ilişki kurar ancak ilişki biçimleri tuhaftır.  Sık tekrarlayan sorular sorarlar, uygunsuz dokunmaları  vardır.</a:t>
            </a:r>
          </a:p>
          <a:p>
            <a:pPr>
              <a:buNone/>
            </a:pPr>
            <a:r>
              <a:rPr lang="tr-TR" b="1" dirty="0" smtClean="0"/>
              <a:t>-Bu çocukların bazılarında kısmi </a:t>
            </a:r>
            <a:r>
              <a:rPr lang="tr-TR" b="1" dirty="0" err="1" smtClean="0"/>
              <a:t>içgörü</a:t>
            </a:r>
            <a:r>
              <a:rPr lang="tr-TR" b="1" dirty="0" smtClean="0"/>
              <a:t> vardır. Yani farklılıklarının </a:t>
            </a:r>
            <a:r>
              <a:rPr lang="tr-TR" b="1" dirty="0" err="1" smtClean="0"/>
              <a:t>farkındalardır</a:t>
            </a:r>
            <a:r>
              <a:rPr lang="tr-TR" b="1" dirty="0" smtClean="0"/>
              <a:t>.</a:t>
            </a:r>
          </a:p>
          <a:p>
            <a:pPr>
              <a:buNone/>
            </a:pPr>
            <a:r>
              <a:rPr lang="tr-TR" b="1" dirty="0" smtClean="0"/>
              <a:t>-Yaşıtları ile bir arada olma çabaları vardır. Ancak beceriksizlikleri ve tuhaflıkları nedeniyle küçümsemeye maruz kalırlar</a:t>
            </a:r>
          </a:p>
          <a:p>
            <a:pPr>
              <a:buNone/>
            </a:pPr>
            <a:r>
              <a:rPr lang="tr-TR" b="1" dirty="0" smtClean="0"/>
              <a:t>-Bu sosyal zorlukları fark edebildikleri için hüzün ve </a:t>
            </a:r>
            <a:r>
              <a:rPr lang="tr-TR" b="1" dirty="0" err="1" smtClean="0"/>
              <a:t>depresif</a:t>
            </a:r>
            <a:r>
              <a:rPr lang="tr-TR" b="1" dirty="0" smtClean="0"/>
              <a:t> belirtiler sergileyebilirler.</a:t>
            </a:r>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209178"/>
          </a:xfrm>
        </p:spPr>
        <p:txBody>
          <a:bodyPr>
            <a:normAutofit fontScale="90000"/>
          </a:bodyPr>
          <a:lstStyle/>
          <a:p>
            <a:endParaRPr lang="tr-TR" dirty="0"/>
          </a:p>
        </p:txBody>
      </p:sp>
      <p:sp>
        <p:nvSpPr>
          <p:cNvPr id="3" name="2 İçerik Yer Tutucusu"/>
          <p:cNvSpPr>
            <a:spLocks noGrp="1"/>
          </p:cNvSpPr>
          <p:nvPr>
            <p:ph idx="1"/>
          </p:nvPr>
        </p:nvSpPr>
        <p:spPr>
          <a:xfrm>
            <a:off x="457200" y="548680"/>
            <a:ext cx="8229600" cy="5906128"/>
          </a:xfrm>
        </p:spPr>
        <p:txBody>
          <a:bodyPr>
            <a:normAutofit fontScale="92500" lnSpcReduction="10000"/>
          </a:bodyPr>
          <a:lstStyle/>
          <a:p>
            <a:r>
              <a:rPr lang="tr-TR" b="1" dirty="0" smtClean="0"/>
              <a:t>Unutulmaması gereken bir nokta, sosyal becerilerin her zaman yaşla birlikte artmamasıdır.</a:t>
            </a:r>
          </a:p>
          <a:p>
            <a:endParaRPr lang="tr-TR" b="1" dirty="0" smtClean="0"/>
          </a:p>
          <a:p>
            <a:r>
              <a:rPr lang="tr-TR" b="1" dirty="0" smtClean="0"/>
              <a:t>Genelde sosyal  beceriler  zeka düzeyi ile bağlantılıdır. </a:t>
            </a:r>
          </a:p>
          <a:p>
            <a:endParaRPr lang="tr-TR" b="1" dirty="0" smtClean="0"/>
          </a:p>
          <a:p>
            <a:r>
              <a:rPr lang="tr-TR" b="1" dirty="0" smtClean="0"/>
              <a:t>Daha çok zeka geriliklerinde okul çağında sosyal gelişimde  gerileme ve duraklama olabilmektedir. Ancak </a:t>
            </a:r>
            <a:r>
              <a:rPr lang="tr-TR" b="1" dirty="0" err="1" smtClean="0"/>
              <a:t>özbakım</a:t>
            </a:r>
            <a:r>
              <a:rPr lang="tr-TR" b="1" dirty="0" smtClean="0"/>
              <a:t> ve iletişim becerileri yaşla artış gösterebilir.</a:t>
            </a:r>
          </a:p>
          <a:p>
            <a:r>
              <a:rPr lang="tr-TR" b="1" dirty="0" smtClean="0"/>
              <a:t>Okul çağı çocuklarında bir arada bulunan diğer psikiyatrik bozukluklar sık görülür. Örn: DEHB, OKB, </a:t>
            </a:r>
            <a:r>
              <a:rPr lang="tr-TR" b="1" dirty="0" err="1" smtClean="0"/>
              <a:t>Duygudurum</a:t>
            </a:r>
            <a:r>
              <a:rPr lang="tr-TR" b="1" dirty="0" smtClean="0"/>
              <a:t> bozuklukları gibi</a:t>
            </a:r>
            <a:endParaRPr lang="tr-TR" b="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281186"/>
          </a:xfrm>
        </p:spPr>
        <p:txBody>
          <a:bodyPr>
            <a:normAutofit fontScale="90000"/>
          </a:bodyPr>
          <a:lstStyle/>
          <a:p>
            <a:endParaRPr lang="tr-TR" dirty="0"/>
          </a:p>
        </p:txBody>
      </p:sp>
      <p:sp>
        <p:nvSpPr>
          <p:cNvPr id="3" name="2 İçerik Yer Tutucusu"/>
          <p:cNvSpPr>
            <a:spLocks noGrp="1"/>
          </p:cNvSpPr>
          <p:nvPr>
            <p:ph idx="1"/>
          </p:nvPr>
        </p:nvSpPr>
        <p:spPr>
          <a:xfrm>
            <a:off x="457200" y="692696"/>
            <a:ext cx="8229600" cy="5762112"/>
          </a:xfrm>
        </p:spPr>
        <p:txBody>
          <a:bodyPr>
            <a:normAutofit/>
          </a:bodyPr>
          <a:lstStyle/>
          <a:p>
            <a:r>
              <a:rPr lang="tr-TR" b="1" u="sng" dirty="0" smtClean="0"/>
              <a:t>Ergenlik ve erişkinlik dönemi:</a:t>
            </a:r>
          </a:p>
          <a:p>
            <a:endParaRPr lang="tr-TR" b="1" u="sng" dirty="0" smtClean="0"/>
          </a:p>
          <a:p>
            <a:r>
              <a:rPr lang="tr-TR" b="1" dirty="0" smtClean="0"/>
              <a:t>Zeka düzeyi normal otistik çocukların ergenlik yıllarında %82’sinin iletişim ve sosyal becerilerde ve %55’inin tekrarlayıcı davranışlarda ilerleme olduğu bildirilmiştir (</a:t>
            </a:r>
            <a:r>
              <a:rPr lang="tr-TR" b="1" dirty="0" err="1" smtClean="0"/>
              <a:t>Piven</a:t>
            </a:r>
            <a:r>
              <a:rPr lang="tr-TR" b="1" dirty="0" smtClean="0"/>
              <a:t>) </a:t>
            </a:r>
          </a:p>
          <a:p>
            <a:r>
              <a:rPr lang="tr-TR" b="1" dirty="0" smtClean="0"/>
              <a:t>Ancak bazı çalışmalar, bu bireylerin %12-22 ‘sinde  ergenlik çağında bilişsel ve davranışsal açıdan  bozulma gösterdiklerini  bildirmiştir.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281186"/>
          </a:xfrm>
        </p:spPr>
        <p:txBody>
          <a:bodyPr>
            <a:normAutofit fontScale="90000"/>
          </a:bodyPr>
          <a:lstStyle/>
          <a:p>
            <a:endParaRPr lang="tr-TR" dirty="0"/>
          </a:p>
        </p:txBody>
      </p:sp>
      <p:sp>
        <p:nvSpPr>
          <p:cNvPr id="3" name="2 İçerik Yer Tutucusu"/>
          <p:cNvSpPr>
            <a:spLocks noGrp="1"/>
          </p:cNvSpPr>
          <p:nvPr>
            <p:ph idx="1"/>
          </p:nvPr>
        </p:nvSpPr>
        <p:spPr>
          <a:xfrm>
            <a:off x="457200" y="1052736"/>
            <a:ext cx="8229600" cy="5402072"/>
          </a:xfrm>
        </p:spPr>
        <p:txBody>
          <a:bodyPr/>
          <a:lstStyle/>
          <a:p>
            <a:r>
              <a:rPr lang="tr-TR" b="1" dirty="0" smtClean="0"/>
              <a:t>Bu yaş grubunda bozulma olmazsa bile  anlamlı düzeyde davranışsal sorunlar, özellikle değişime direnç, öfke nöbetleri, kendini ve başkalarını yaralama ve uygunsuz cinsel davranışlar söz konusudur.</a:t>
            </a:r>
          </a:p>
          <a:p>
            <a:r>
              <a:rPr lang="tr-TR" b="1" dirty="0" smtClean="0"/>
              <a:t>Normal zekaya sahip otistik bireylerin erişkinliklerinde birbirlerinden çok farklı </a:t>
            </a:r>
            <a:r>
              <a:rPr lang="tr-TR" b="1" dirty="0" err="1" smtClean="0"/>
              <a:t>lık</a:t>
            </a:r>
            <a:r>
              <a:rPr lang="tr-TR" b="1" dirty="0" smtClean="0"/>
              <a:t> gösterdikleri gözlenmektedir.</a:t>
            </a:r>
          </a:p>
          <a:p>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OTİZME YOL AÇAN NEDENLER</a:t>
            </a:r>
            <a:endParaRPr lang="tr-TR" b="1" dirty="0"/>
          </a:p>
        </p:txBody>
      </p:sp>
      <p:sp>
        <p:nvSpPr>
          <p:cNvPr id="3" name="2 İçerik Yer Tutucusu"/>
          <p:cNvSpPr>
            <a:spLocks noGrp="1"/>
          </p:cNvSpPr>
          <p:nvPr>
            <p:ph idx="1"/>
          </p:nvPr>
        </p:nvSpPr>
        <p:spPr>
          <a:xfrm>
            <a:off x="457200" y="1556792"/>
            <a:ext cx="8229600" cy="4898016"/>
          </a:xfrm>
        </p:spPr>
        <p:txBody>
          <a:bodyPr/>
          <a:lstStyle/>
          <a:p>
            <a:endParaRPr lang="tr-TR" dirty="0" smtClean="0"/>
          </a:p>
          <a:p>
            <a:r>
              <a:rPr lang="tr-TR" b="1" dirty="0" smtClean="0"/>
              <a:t>1- Genetik Çalışmalar</a:t>
            </a:r>
          </a:p>
          <a:p>
            <a:endParaRPr lang="tr-TR" b="1" dirty="0" smtClean="0"/>
          </a:p>
          <a:p>
            <a:r>
              <a:rPr lang="tr-TR" b="1" dirty="0" smtClean="0"/>
              <a:t>2- </a:t>
            </a:r>
            <a:r>
              <a:rPr lang="tr-TR" b="1" dirty="0" err="1" smtClean="0"/>
              <a:t>Nöropatolojik</a:t>
            </a:r>
            <a:r>
              <a:rPr lang="tr-TR" b="1" dirty="0" smtClean="0"/>
              <a:t> Çalışmalar</a:t>
            </a:r>
          </a:p>
          <a:p>
            <a:endParaRPr lang="tr-TR" b="1" dirty="0" smtClean="0"/>
          </a:p>
          <a:p>
            <a:r>
              <a:rPr lang="tr-TR" b="1" dirty="0" smtClean="0"/>
              <a:t>3- Beyin İşlevleri ile ilgili Çalışmalar</a:t>
            </a:r>
          </a:p>
          <a:p>
            <a:endParaRPr lang="tr-TR" b="1" dirty="0" smtClean="0"/>
          </a:p>
          <a:p>
            <a:r>
              <a:rPr lang="tr-TR" b="1" dirty="0" smtClean="0"/>
              <a:t>4- Psikolojik Kuramlar</a:t>
            </a:r>
            <a:endParaRPr lang="tr-T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434282"/>
          </a:xfrm>
        </p:spPr>
        <p:txBody>
          <a:bodyPr>
            <a:normAutofit/>
          </a:bodyPr>
          <a:lstStyle/>
          <a:p>
            <a:r>
              <a:rPr lang="tr-TR" sz="3600" b="1" dirty="0" smtClean="0"/>
              <a:t>(1)	Aşağıdakilerden en az ikisinin varlığı ile kendini gösteren toplumsal etkileşimde nitel bozulma</a:t>
            </a:r>
            <a:endParaRPr lang="tr-TR" sz="3600" b="1" dirty="0"/>
          </a:p>
        </p:txBody>
      </p:sp>
      <p:sp>
        <p:nvSpPr>
          <p:cNvPr id="3" name="2 İçerik Yer Tutucusu"/>
          <p:cNvSpPr>
            <a:spLocks noGrp="1"/>
          </p:cNvSpPr>
          <p:nvPr>
            <p:ph idx="1"/>
          </p:nvPr>
        </p:nvSpPr>
        <p:spPr>
          <a:xfrm>
            <a:off x="457200" y="2708920"/>
            <a:ext cx="8229600" cy="3417243"/>
          </a:xfrm>
        </p:spPr>
        <p:txBody>
          <a:bodyPr/>
          <a:lstStyle/>
          <a:p>
            <a:endParaRPr lang="tr-TR" dirty="0" smtClean="0"/>
          </a:p>
          <a:p>
            <a:pPr>
              <a:buNone/>
            </a:pPr>
            <a:r>
              <a:rPr lang="tr-TR" b="1" dirty="0" smtClean="0"/>
              <a:t>(a)- toplumsal etkileşim sağlamak için yapılan el-kol hareketleri, alınan vücut konumu, takınılan yüz ifadesi, göz göze gelme gibi sözel olmayan birçok davranışta belirgin bir bozulmanın olması</a:t>
            </a:r>
            <a:endParaRPr lang="tr-TR" b="1"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145282"/>
          </a:xfrm>
        </p:spPr>
        <p:txBody>
          <a:bodyPr/>
          <a:lstStyle/>
          <a:p>
            <a:pPr algn="ctr"/>
            <a:r>
              <a:rPr lang="tr-TR" b="1" dirty="0" smtClean="0"/>
              <a:t>OTİZMİN AYIRICI TANISI</a:t>
            </a:r>
            <a:endParaRPr lang="tr-TR" b="1" dirty="0"/>
          </a:p>
        </p:txBody>
      </p:sp>
      <p:sp>
        <p:nvSpPr>
          <p:cNvPr id="3" name="2 İçerik Yer Tutucusu"/>
          <p:cNvSpPr>
            <a:spLocks noGrp="1"/>
          </p:cNvSpPr>
          <p:nvPr>
            <p:ph idx="1"/>
          </p:nvPr>
        </p:nvSpPr>
        <p:spPr>
          <a:xfrm>
            <a:off x="457200" y="1844824"/>
            <a:ext cx="8229600" cy="4609984"/>
          </a:xfrm>
        </p:spPr>
        <p:txBody>
          <a:bodyPr/>
          <a:lstStyle/>
          <a:p>
            <a:r>
              <a:rPr lang="tr-TR" b="1" dirty="0" smtClean="0"/>
              <a:t>1- </a:t>
            </a:r>
            <a:r>
              <a:rPr lang="tr-TR" b="1" dirty="0" err="1" smtClean="0"/>
              <a:t>Mental</a:t>
            </a:r>
            <a:r>
              <a:rPr lang="tr-TR" b="1" dirty="0" smtClean="0"/>
              <a:t> </a:t>
            </a:r>
            <a:r>
              <a:rPr lang="tr-TR" b="1" dirty="0" err="1" smtClean="0"/>
              <a:t>Retardasyon</a:t>
            </a:r>
            <a:r>
              <a:rPr lang="tr-TR" b="1" dirty="0" smtClean="0"/>
              <a:t> (zeka geriliği)</a:t>
            </a:r>
          </a:p>
          <a:p>
            <a:r>
              <a:rPr lang="tr-TR" b="1" dirty="0" smtClean="0"/>
              <a:t>2- Tepkisel Bağlanma Bozukluğu</a:t>
            </a:r>
          </a:p>
          <a:p>
            <a:r>
              <a:rPr lang="tr-TR" b="1" dirty="0" smtClean="0"/>
              <a:t>3- Görme ve işitme engelliler</a:t>
            </a:r>
          </a:p>
          <a:p>
            <a:r>
              <a:rPr lang="tr-TR" b="1" dirty="0" smtClean="0"/>
              <a:t>4- Çok erken başlangıçlı şizofreni</a:t>
            </a:r>
          </a:p>
          <a:p>
            <a:r>
              <a:rPr lang="tr-TR" b="1" dirty="0" smtClean="0"/>
              <a:t>5- </a:t>
            </a:r>
            <a:r>
              <a:rPr lang="tr-TR" b="1" dirty="0" err="1" smtClean="0"/>
              <a:t>Selektif</a:t>
            </a:r>
            <a:r>
              <a:rPr lang="tr-TR" b="1" dirty="0" smtClean="0"/>
              <a:t> </a:t>
            </a:r>
            <a:r>
              <a:rPr lang="tr-TR" b="1" dirty="0" err="1" smtClean="0"/>
              <a:t>Mutizm</a:t>
            </a:r>
            <a:endParaRPr lang="tr-TR" b="1" dirty="0" smtClean="0"/>
          </a:p>
          <a:p>
            <a:r>
              <a:rPr lang="tr-TR" b="1" dirty="0" smtClean="0"/>
              <a:t>6- </a:t>
            </a:r>
            <a:r>
              <a:rPr lang="tr-TR" b="1" dirty="0" err="1" smtClean="0"/>
              <a:t>Landau</a:t>
            </a:r>
            <a:r>
              <a:rPr lang="tr-TR" b="1" dirty="0" smtClean="0"/>
              <a:t>-</a:t>
            </a:r>
            <a:r>
              <a:rPr lang="tr-TR" b="1" dirty="0" err="1" smtClean="0"/>
              <a:t>Kleffner</a:t>
            </a:r>
            <a:r>
              <a:rPr lang="tr-TR" b="1" dirty="0" smtClean="0"/>
              <a:t> Sendromu </a:t>
            </a:r>
          </a:p>
          <a:p>
            <a:r>
              <a:rPr lang="tr-TR" b="1" dirty="0" smtClean="0"/>
              <a:t>7- Otizm spektrum bozuklukları</a:t>
            </a:r>
            <a:endParaRPr lang="tr-TR"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001266"/>
          </a:xfrm>
        </p:spPr>
        <p:txBody>
          <a:bodyPr>
            <a:normAutofit/>
          </a:bodyPr>
          <a:lstStyle/>
          <a:p>
            <a:pPr algn="ctr"/>
            <a:r>
              <a:rPr lang="tr-TR" sz="4800" b="1" dirty="0" smtClean="0"/>
              <a:t>TEDAVİ</a:t>
            </a:r>
            <a:endParaRPr lang="tr-TR" sz="4800" b="1" dirty="0"/>
          </a:p>
        </p:txBody>
      </p:sp>
      <p:sp>
        <p:nvSpPr>
          <p:cNvPr id="3" name="2 İçerik Yer Tutucusu"/>
          <p:cNvSpPr>
            <a:spLocks noGrp="1"/>
          </p:cNvSpPr>
          <p:nvPr>
            <p:ph idx="1"/>
          </p:nvPr>
        </p:nvSpPr>
        <p:spPr>
          <a:xfrm>
            <a:off x="457200" y="1628800"/>
            <a:ext cx="8229600" cy="4826008"/>
          </a:xfrm>
        </p:spPr>
        <p:txBody>
          <a:bodyPr/>
          <a:lstStyle/>
          <a:p>
            <a:r>
              <a:rPr lang="tr-TR" b="1" dirty="0" smtClean="0"/>
              <a:t>Otizmin radikal bir tedavisi yoktur.</a:t>
            </a:r>
          </a:p>
          <a:p>
            <a:endParaRPr lang="tr-TR" b="1" dirty="0" smtClean="0"/>
          </a:p>
          <a:p>
            <a:r>
              <a:rPr lang="tr-TR" b="1" dirty="0" smtClean="0"/>
              <a:t>Bu nedenle </a:t>
            </a:r>
            <a:r>
              <a:rPr lang="tr-TR" b="1" dirty="0" err="1" smtClean="0"/>
              <a:t>klinisyenler</a:t>
            </a:r>
            <a:r>
              <a:rPr lang="tr-TR" b="1" dirty="0" smtClean="0"/>
              <a:t> bireyin  işlev düzeyi ve problemli  alanlarına uygun müdahale ve tedavi programı geliştirip, çocuğun ve ailenin </a:t>
            </a:r>
            <a:r>
              <a:rPr lang="tr-TR" b="1" dirty="0" err="1" smtClean="0"/>
              <a:t>başetmelerine</a:t>
            </a:r>
            <a:r>
              <a:rPr lang="tr-TR" b="1" dirty="0" smtClean="0"/>
              <a:t>  aktif katkıda bulunmak zorundadırlar.</a:t>
            </a:r>
            <a:endParaRPr lang="tr-TR"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497210"/>
          </a:xfrm>
        </p:spPr>
        <p:txBody>
          <a:bodyPr>
            <a:normAutofit fontScale="90000"/>
          </a:bodyPr>
          <a:lstStyle/>
          <a:p>
            <a:endParaRPr lang="tr-TR" dirty="0"/>
          </a:p>
        </p:txBody>
      </p:sp>
      <p:sp>
        <p:nvSpPr>
          <p:cNvPr id="3" name="2 İçerik Yer Tutucusu"/>
          <p:cNvSpPr>
            <a:spLocks noGrp="1"/>
          </p:cNvSpPr>
          <p:nvPr>
            <p:ph idx="1"/>
          </p:nvPr>
        </p:nvSpPr>
        <p:spPr>
          <a:xfrm>
            <a:off x="457200" y="764704"/>
            <a:ext cx="8229600" cy="5690104"/>
          </a:xfrm>
        </p:spPr>
        <p:txBody>
          <a:bodyPr>
            <a:normAutofit lnSpcReduction="10000"/>
          </a:bodyPr>
          <a:lstStyle/>
          <a:p>
            <a:r>
              <a:rPr lang="tr-TR" b="1" dirty="0" smtClean="0"/>
              <a:t>Tedavisi olmayan bir durum için genelde sayısız tedavi yöntemi üretilir. Özellikle otizm gibi  ağır bir klinik  tanı söz konusu ise aile çok zor durumdadır. Ve sıklıkla alternatif tedavilere  başvurur. Bunun sebebi alternatif tedavi uygulayanların büyük ümitler vaat etmesidir.</a:t>
            </a:r>
          </a:p>
          <a:p>
            <a:endParaRPr lang="tr-TR" b="1" dirty="0" smtClean="0"/>
          </a:p>
          <a:p>
            <a:r>
              <a:rPr lang="tr-TR" b="1" dirty="0" smtClean="0"/>
              <a:t>EN İYİ TEDAVİ ÇOK ERKEN YAŞTA BAŞLAYAN VE  ÇOCUĞUN İHTİYAÇLARINA GÖRE PLANLANAN ÖZEL EĞİTSEL YAKLAŞIMLARDIR.</a:t>
            </a:r>
          </a:p>
          <a:p>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404664"/>
            <a:ext cx="8229600" cy="936104"/>
          </a:xfrm>
        </p:spPr>
        <p:txBody>
          <a:bodyPr/>
          <a:lstStyle/>
          <a:p>
            <a:pPr algn="ctr"/>
            <a:r>
              <a:rPr lang="tr-TR" b="1" dirty="0" smtClean="0"/>
              <a:t>TEDAVİ ŞEMASI</a:t>
            </a:r>
            <a:endParaRPr lang="tr-TR" b="1" dirty="0"/>
          </a:p>
        </p:txBody>
      </p:sp>
      <p:sp>
        <p:nvSpPr>
          <p:cNvPr id="3" name="2 İçerik Yer Tutucusu"/>
          <p:cNvSpPr>
            <a:spLocks noGrp="1"/>
          </p:cNvSpPr>
          <p:nvPr>
            <p:ph idx="1"/>
          </p:nvPr>
        </p:nvSpPr>
        <p:spPr>
          <a:xfrm>
            <a:off x="457200" y="1340768"/>
            <a:ext cx="8229600" cy="5114040"/>
          </a:xfrm>
        </p:spPr>
        <p:txBody>
          <a:bodyPr/>
          <a:lstStyle/>
          <a:p>
            <a:pPr>
              <a:buNone/>
            </a:pPr>
            <a:r>
              <a:rPr lang="tr-TR" b="1" u="sng" dirty="0" smtClean="0"/>
              <a:t>1- Bireysel</a:t>
            </a:r>
          </a:p>
          <a:p>
            <a:pPr>
              <a:buNone/>
            </a:pPr>
            <a:r>
              <a:rPr lang="tr-TR" b="1" dirty="0" smtClean="0"/>
              <a:t>a- Oyun tedavisi (Etkileşim Rehberliği)</a:t>
            </a:r>
          </a:p>
          <a:p>
            <a:pPr>
              <a:buNone/>
            </a:pPr>
            <a:r>
              <a:rPr lang="tr-TR" b="1" dirty="0" smtClean="0"/>
              <a:t>b-  Davranış Tedavisi</a:t>
            </a:r>
          </a:p>
          <a:p>
            <a:pPr>
              <a:buNone/>
            </a:pPr>
            <a:r>
              <a:rPr lang="tr-TR" b="1" dirty="0" smtClean="0"/>
              <a:t>c- Aile ile çalışma</a:t>
            </a:r>
          </a:p>
          <a:p>
            <a:pPr>
              <a:buNone/>
            </a:pPr>
            <a:endParaRPr lang="tr-TR" b="1" dirty="0" smtClean="0"/>
          </a:p>
          <a:p>
            <a:pPr>
              <a:buNone/>
            </a:pPr>
            <a:r>
              <a:rPr lang="tr-TR" b="1" u="sng" dirty="0" smtClean="0"/>
              <a:t>2- Grup (Çocuklarla)</a:t>
            </a:r>
          </a:p>
          <a:p>
            <a:pPr>
              <a:buNone/>
            </a:pPr>
            <a:r>
              <a:rPr lang="tr-TR" b="1" dirty="0" smtClean="0"/>
              <a:t>a-  Oyun</a:t>
            </a:r>
          </a:p>
          <a:p>
            <a:pPr>
              <a:buNone/>
            </a:pPr>
            <a:r>
              <a:rPr lang="tr-TR" b="1" dirty="0" smtClean="0"/>
              <a:t>b-  Davranışa şekil verme</a:t>
            </a:r>
          </a:p>
          <a:p>
            <a:pPr>
              <a:buNone/>
            </a:pPr>
            <a:r>
              <a:rPr lang="tr-TR" b="1" dirty="0" smtClean="0"/>
              <a:t>c- Eğitsel faaliyetler</a:t>
            </a:r>
          </a:p>
          <a:p>
            <a:pPr>
              <a:buNone/>
            </a:pPr>
            <a:endParaRPr lang="tr-TR"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497210"/>
          </a:xfrm>
        </p:spPr>
        <p:txBody>
          <a:bodyPr>
            <a:normAutofit fontScale="90000"/>
          </a:bodyPr>
          <a:lstStyle/>
          <a:p>
            <a:endParaRPr lang="tr-TR" dirty="0"/>
          </a:p>
        </p:txBody>
      </p:sp>
      <p:sp>
        <p:nvSpPr>
          <p:cNvPr id="3" name="2 İçerik Yer Tutucusu"/>
          <p:cNvSpPr>
            <a:spLocks noGrp="1"/>
          </p:cNvSpPr>
          <p:nvPr>
            <p:ph idx="1"/>
          </p:nvPr>
        </p:nvSpPr>
        <p:spPr>
          <a:xfrm>
            <a:off x="457200" y="620688"/>
            <a:ext cx="8229600" cy="5834120"/>
          </a:xfrm>
        </p:spPr>
        <p:txBody>
          <a:bodyPr>
            <a:normAutofit lnSpcReduction="10000"/>
          </a:bodyPr>
          <a:lstStyle/>
          <a:p>
            <a:r>
              <a:rPr lang="tr-TR" b="1" u="sng" dirty="0" smtClean="0"/>
              <a:t>3- Grup (Ailelerle)</a:t>
            </a:r>
          </a:p>
          <a:p>
            <a:pPr>
              <a:buNone/>
            </a:pPr>
            <a:r>
              <a:rPr lang="tr-TR" b="1" dirty="0" smtClean="0"/>
              <a:t>a- Bilgilendirme</a:t>
            </a:r>
          </a:p>
          <a:p>
            <a:pPr>
              <a:buNone/>
            </a:pPr>
            <a:r>
              <a:rPr lang="tr-TR" b="1" dirty="0" smtClean="0"/>
              <a:t>b.- Bilgi Alışverişi</a:t>
            </a:r>
          </a:p>
          <a:p>
            <a:pPr>
              <a:buNone/>
            </a:pPr>
            <a:r>
              <a:rPr lang="tr-TR" b="1" dirty="0" smtClean="0"/>
              <a:t>c- Duygu Paylaşımı</a:t>
            </a:r>
          </a:p>
          <a:p>
            <a:pPr>
              <a:buNone/>
            </a:pPr>
            <a:r>
              <a:rPr lang="tr-TR" b="1" dirty="0" smtClean="0"/>
              <a:t>d- Destek Grubu Olma</a:t>
            </a:r>
          </a:p>
          <a:p>
            <a:endParaRPr lang="tr-TR" b="1" dirty="0" smtClean="0"/>
          </a:p>
          <a:p>
            <a:r>
              <a:rPr lang="tr-TR" b="1" u="sng" dirty="0" smtClean="0"/>
              <a:t>4- Eğitim</a:t>
            </a:r>
          </a:p>
          <a:p>
            <a:pPr>
              <a:buNone/>
            </a:pPr>
            <a:r>
              <a:rPr lang="tr-TR" b="1" dirty="0" smtClean="0"/>
              <a:t>a- Özel Eğitim</a:t>
            </a:r>
          </a:p>
          <a:p>
            <a:pPr>
              <a:buNone/>
            </a:pPr>
            <a:r>
              <a:rPr lang="tr-TR" b="1" dirty="0" smtClean="0"/>
              <a:t>b- Okul öncesi eğitim</a:t>
            </a:r>
          </a:p>
          <a:p>
            <a:endParaRPr lang="tr-TR" b="1" dirty="0" smtClean="0"/>
          </a:p>
          <a:p>
            <a:r>
              <a:rPr lang="tr-TR" b="1" dirty="0" smtClean="0"/>
              <a:t>5- İlaç Tedavisi (gerekli durumlarda</a:t>
            </a:r>
          </a:p>
          <a:p>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569218"/>
          </a:xfrm>
        </p:spPr>
        <p:txBody>
          <a:bodyPr>
            <a:normAutofit fontScale="90000"/>
          </a:bodyPr>
          <a:lstStyle/>
          <a:p>
            <a:endParaRPr lang="tr-TR" dirty="0"/>
          </a:p>
        </p:txBody>
      </p:sp>
      <p:sp>
        <p:nvSpPr>
          <p:cNvPr id="3" name="2 İçerik Yer Tutucusu"/>
          <p:cNvSpPr>
            <a:spLocks noGrp="1"/>
          </p:cNvSpPr>
          <p:nvPr>
            <p:ph idx="1"/>
          </p:nvPr>
        </p:nvSpPr>
        <p:spPr>
          <a:xfrm>
            <a:off x="467544" y="1196752"/>
            <a:ext cx="8229600" cy="5258056"/>
          </a:xfrm>
        </p:spPr>
        <p:txBody>
          <a:bodyPr/>
          <a:lstStyle/>
          <a:p>
            <a:r>
              <a:rPr lang="tr-TR" b="1" dirty="0" smtClean="0"/>
              <a:t>İlaç tedavileri: Otistik çocuklarda görülen davranışsal sorunlar sosyal duyarsızlık, </a:t>
            </a:r>
            <a:r>
              <a:rPr lang="tr-TR" b="1" dirty="0" err="1" smtClean="0"/>
              <a:t>stereotipik</a:t>
            </a:r>
            <a:r>
              <a:rPr lang="tr-TR" b="1" dirty="0" smtClean="0"/>
              <a:t> davranışlar, öfke ve uyku bozukluklarında kullanılır. </a:t>
            </a:r>
          </a:p>
          <a:p>
            <a:endParaRPr lang="tr-TR" b="1" dirty="0" smtClean="0"/>
          </a:p>
          <a:p>
            <a:r>
              <a:rPr lang="tr-TR" b="1" dirty="0" smtClean="0"/>
              <a:t>İlaç tedavisi otizmi çözmek için değil davranışsal sorunları azaltmak ve eğitimin kalitesini arttırmak içindir.</a:t>
            </a:r>
            <a:endParaRPr lang="tr-TR"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5033714"/>
          </a:xfrm>
        </p:spPr>
        <p:txBody>
          <a:bodyPr>
            <a:normAutofit/>
          </a:bodyPr>
          <a:lstStyle/>
          <a:p>
            <a:r>
              <a:rPr lang="tr-TR" sz="4400" b="1" dirty="0" smtClean="0"/>
              <a:t>İLGİNİZE TEŞEKKÜR EDERİM</a:t>
            </a:r>
            <a:br>
              <a:rPr lang="tr-TR" sz="4400" b="1" dirty="0" smtClean="0"/>
            </a:br>
            <a:endParaRPr lang="tr-TR" dirty="0"/>
          </a:p>
        </p:txBody>
      </p:sp>
      <p:sp>
        <p:nvSpPr>
          <p:cNvPr id="3" name="2 İçerik Yer Tutucusu"/>
          <p:cNvSpPr>
            <a:spLocks noGrp="1"/>
          </p:cNvSpPr>
          <p:nvPr>
            <p:ph idx="1"/>
          </p:nvPr>
        </p:nvSpPr>
        <p:spPr>
          <a:xfrm>
            <a:off x="457200" y="5805264"/>
            <a:ext cx="8229600" cy="649544"/>
          </a:xfrm>
          <a:effectLst>
            <a:outerShdw blurRad="50800" dist="38100" dir="16200000" rotWithShape="0">
              <a:prstClr val="black">
                <a:alpha val="40000"/>
              </a:prstClr>
            </a:outerShdw>
          </a:effectLst>
        </p:spPr>
        <p:txBody>
          <a:bodyPr>
            <a:normAutofit lnSpcReduction="10000"/>
          </a:bodyPr>
          <a:lstStyle/>
          <a:p>
            <a:pPr algn="ctr">
              <a:buNone/>
            </a:pPr>
            <a:endParaRPr lang="tr-TR" sz="4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02034"/>
          </a:xfrm>
        </p:spPr>
        <p:txBody>
          <a:bodyPr>
            <a:normAutofit fontScale="90000"/>
          </a:bodyPr>
          <a:lstStyle/>
          <a:p>
            <a:endParaRPr lang="tr-TR" dirty="0"/>
          </a:p>
        </p:txBody>
      </p:sp>
      <p:sp>
        <p:nvSpPr>
          <p:cNvPr id="3" name="2 İçerik Yer Tutucusu"/>
          <p:cNvSpPr>
            <a:spLocks noGrp="1"/>
          </p:cNvSpPr>
          <p:nvPr>
            <p:ph idx="1"/>
          </p:nvPr>
        </p:nvSpPr>
        <p:spPr>
          <a:xfrm>
            <a:off x="457200" y="620688"/>
            <a:ext cx="8229600" cy="5505475"/>
          </a:xfrm>
        </p:spPr>
        <p:txBody>
          <a:bodyPr/>
          <a:lstStyle/>
          <a:p>
            <a:pPr>
              <a:buNone/>
            </a:pPr>
            <a:r>
              <a:rPr lang="tr-TR" b="1" dirty="0" smtClean="0"/>
              <a:t> (b)	Yaşıtlarıyla gelişimsel düzeyine uygun ilişkiler geliştirememe</a:t>
            </a:r>
          </a:p>
          <a:p>
            <a:pPr>
              <a:buNone/>
            </a:pPr>
            <a:endParaRPr lang="tr-TR" b="1" dirty="0"/>
          </a:p>
          <a:p>
            <a:pPr>
              <a:buNone/>
            </a:pPr>
            <a:r>
              <a:rPr lang="tr-TR" b="1" dirty="0" smtClean="0"/>
              <a:t>  (c) Diğer insanlarla eğlenme, ilgilerini yada başarılarını kendiliğinden paylaşma arayışı içinde olmama (örn: ilgilendiği nesneleri göstermeme, getirmeme yada belirtmeme)</a:t>
            </a:r>
          </a:p>
          <a:p>
            <a:pPr>
              <a:buNone/>
            </a:pPr>
            <a:endParaRPr lang="tr-TR" b="1" dirty="0" smtClean="0"/>
          </a:p>
          <a:p>
            <a:pPr>
              <a:buNone/>
            </a:pPr>
            <a:r>
              <a:rPr lang="tr-TR" b="1" dirty="0" smtClean="0"/>
              <a:t> (d)	Toplumsal yada duygusal karşılıklar vermeme </a:t>
            </a:r>
            <a:endParaRPr lang="tr-T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146250"/>
          </a:xfrm>
        </p:spPr>
        <p:txBody>
          <a:bodyPr>
            <a:normAutofit/>
          </a:bodyPr>
          <a:lstStyle/>
          <a:p>
            <a:r>
              <a:rPr lang="tr-TR" sz="3600" b="1" dirty="0" smtClean="0"/>
              <a:t>(2)	 Aşağıdakilerden en az birinin varlığı ile  kendini gösteren iletişimde nitel bozulma</a:t>
            </a:r>
            <a:endParaRPr lang="tr-TR" sz="3600" b="1" dirty="0"/>
          </a:p>
        </p:txBody>
      </p:sp>
      <p:sp>
        <p:nvSpPr>
          <p:cNvPr id="3" name="2 İçerik Yer Tutucusu"/>
          <p:cNvSpPr>
            <a:spLocks noGrp="1"/>
          </p:cNvSpPr>
          <p:nvPr>
            <p:ph idx="1"/>
          </p:nvPr>
        </p:nvSpPr>
        <p:spPr>
          <a:xfrm>
            <a:off x="457200" y="2564904"/>
            <a:ext cx="8229600" cy="3561259"/>
          </a:xfrm>
        </p:spPr>
        <p:txBody>
          <a:bodyPr/>
          <a:lstStyle/>
          <a:p>
            <a:pPr marL="514350" indent="-514350">
              <a:buNone/>
            </a:pPr>
            <a:endParaRPr lang="tr-TR" b="1" dirty="0" smtClean="0"/>
          </a:p>
          <a:p>
            <a:pPr marL="514350" indent="-514350">
              <a:buNone/>
            </a:pPr>
            <a:r>
              <a:rPr lang="tr-TR" b="1" dirty="0" smtClean="0"/>
              <a:t>(a)-  Konuşulan dilin gelişiminde gecikme olması ya da  hiç gelişmemiş olması (el, kol ya da yüz hareketleri gibi diğer  iletişim yollarıyla  bunun yerini tutma girişimi eşlik etmemektedir)</a:t>
            </a:r>
          </a:p>
          <a:p>
            <a:pPr marL="514350" indent="-514350">
              <a:buAutoNum type="alphaLcParenBoth"/>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endParaRPr lang="tr-TR" dirty="0"/>
          </a:p>
        </p:txBody>
      </p:sp>
      <p:sp>
        <p:nvSpPr>
          <p:cNvPr id="3" name="2 İçerik Yer Tutucusu"/>
          <p:cNvSpPr>
            <a:spLocks noGrp="1"/>
          </p:cNvSpPr>
          <p:nvPr>
            <p:ph idx="1"/>
          </p:nvPr>
        </p:nvSpPr>
        <p:spPr>
          <a:xfrm>
            <a:off x="457200" y="836712"/>
            <a:ext cx="8229600" cy="5289451"/>
          </a:xfrm>
        </p:spPr>
        <p:txBody>
          <a:bodyPr>
            <a:normAutofit fontScale="92500"/>
          </a:bodyPr>
          <a:lstStyle/>
          <a:p>
            <a:pPr marL="514350" indent="-514350">
              <a:buNone/>
            </a:pPr>
            <a:r>
              <a:rPr lang="tr-TR" b="1" dirty="0" smtClean="0"/>
              <a:t>(b)- Konuşması yeterli olan kişilerde, başkalarıyla söyleşiyi başlatma ya da sürdürmede belirgin bir bozukluğun olması</a:t>
            </a:r>
          </a:p>
          <a:p>
            <a:pPr marL="514350" indent="-514350">
              <a:buAutoNum type="alphaLcParenBoth" startAt="2"/>
            </a:pPr>
            <a:endParaRPr lang="tr-TR" b="1" dirty="0"/>
          </a:p>
          <a:p>
            <a:pPr marL="514350" indent="-514350">
              <a:buNone/>
            </a:pPr>
            <a:r>
              <a:rPr lang="tr-TR" b="1" dirty="0" smtClean="0"/>
              <a:t>(c)-Basmakalıp ya da yineleyici ya da özel bir dil kullanma</a:t>
            </a:r>
          </a:p>
          <a:p>
            <a:pPr marL="514350" indent="-514350">
              <a:buAutoNum type="alphaLcParenBoth" startAt="2"/>
            </a:pPr>
            <a:endParaRPr lang="tr-TR" b="1" dirty="0"/>
          </a:p>
          <a:p>
            <a:pPr marL="514350" indent="-514350">
              <a:buNone/>
            </a:pPr>
            <a:r>
              <a:rPr lang="tr-TR" b="1" dirty="0" smtClean="0"/>
              <a:t>(d)-Gelişimsel düzeyine uygun çeşitli, imgesel ya da toplumsal  taklitlere dayalı oyunları kendiliğinden oynamama</a:t>
            </a:r>
            <a:endParaRPr lang="tr-T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94322"/>
          </a:xfrm>
        </p:spPr>
        <p:txBody>
          <a:bodyPr>
            <a:noAutofit/>
          </a:bodyPr>
          <a:lstStyle/>
          <a:p>
            <a:r>
              <a:rPr lang="tr-TR" sz="3600" b="1" dirty="0" smtClean="0"/>
              <a:t>(3)	Aşağıdakilerden en az birinin varlığı ile kendini gösteren davranış, ilgi ve etkinliklerde sınırlı, basmakalıp ve yineleyici örüntülerin olması</a:t>
            </a:r>
            <a:endParaRPr lang="tr-TR" sz="3600" b="1" dirty="0"/>
          </a:p>
        </p:txBody>
      </p:sp>
      <p:sp>
        <p:nvSpPr>
          <p:cNvPr id="3" name="2 İçerik Yer Tutucusu"/>
          <p:cNvSpPr>
            <a:spLocks noGrp="1"/>
          </p:cNvSpPr>
          <p:nvPr>
            <p:ph idx="1"/>
          </p:nvPr>
        </p:nvSpPr>
        <p:spPr>
          <a:xfrm>
            <a:off x="457200" y="3284984"/>
            <a:ext cx="8229600" cy="2841179"/>
          </a:xfrm>
        </p:spPr>
        <p:txBody>
          <a:bodyPr>
            <a:normAutofit lnSpcReduction="10000"/>
          </a:bodyPr>
          <a:lstStyle/>
          <a:p>
            <a:pPr>
              <a:buNone/>
            </a:pPr>
            <a:endParaRPr lang="tr-TR" b="1" dirty="0" smtClean="0"/>
          </a:p>
          <a:p>
            <a:pPr>
              <a:buNone/>
            </a:pPr>
            <a:r>
              <a:rPr lang="tr-TR" b="1" dirty="0" smtClean="0"/>
              <a:t>(a)	İlgilenme düzeyi ya da üzerinde odaklanma açısından olağandışı, bir ya da birden fazla basmakalıp ve sınırlı ilgi örüntüsü çerçevesinde kapanıp kalma		</a:t>
            </a:r>
            <a:endParaRPr lang="tr-TR"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74042"/>
          </a:xfrm>
        </p:spPr>
        <p:txBody>
          <a:bodyPr>
            <a:normAutofit fontScale="90000"/>
          </a:bodyPr>
          <a:lstStyle/>
          <a:p>
            <a:endParaRPr lang="tr-TR" dirty="0"/>
          </a:p>
        </p:txBody>
      </p:sp>
      <p:sp>
        <p:nvSpPr>
          <p:cNvPr id="3" name="2 İçerik Yer Tutucusu"/>
          <p:cNvSpPr>
            <a:spLocks noGrp="1"/>
          </p:cNvSpPr>
          <p:nvPr>
            <p:ph idx="1"/>
          </p:nvPr>
        </p:nvSpPr>
        <p:spPr>
          <a:xfrm>
            <a:off x="457200" y="620688"/>
            <a:ext cx="8229600" cy="5505475"/>
          </a:xfrm>
        </p:spPr>
        <p:txBody>
          <a:bodyPr>
            <a:normAutofit lnSpcReduction="10000"/>
          </a:bodyPr>
          <a:lstStyle/>
          <a:p>
            <a:pPr marL="514350" indent="-514350">
              <a:buNone/>
            </a:pPr>
            <a:r>
              <a:rPr lang="tr-TR" b="1" dirty="0" smtClean="0"/>
              <a:t>(b) Özgül işlevsel olmayan, alışılageldiği üzere yapılan gündelik işlere ya da  törensel davranış biçimlerine hiç esneklik göstermeksizin sıkı sıkıya  uyma</a:t>
            </a:r>
          </a:p>
          <a:p>
            <a:pPr marL="514350" indent="-514350">
              <a:buAutoNum type="alphaLcParenBoth" startAt="2"/>
            </a:pPr>
            <a:endParaRPr lang="tr-TR" b="1" dirty="0"/>
          </a:p>
          <a:p>
            <a:pPr marL="514350" indent="-514350">
              <a:buNone/>
            </a:pPr>
            <a:r>
              <a:rPr lang="tr-TR" b="1" dirty="0" smtClean="0"/>
              <a:t>(c)Basmakalıp ve yineleyici motor </a:t>
            </a:r>
            <a:r>
              <a:rPr lang="tr-TR" b="1" dirty="0" err="1" smtClean="0"/>
              <a:t>mannerizmler</a:t>
            </a:r>
            <a:r>
              <a:rPr lang="tr-TR" b="1" dirty="0" smtClean="0"/>
              <a:t> (örn: parmak </a:t>
            </a:r>
            <a:r>
              <a:rPr lang="tr-TR" b="1" dirty="0" err="1" smtClean="0"/>
              <a:t>şıklatma</a:t>
            </a:r>
            <a:r>
              <a:rPr lang="tr-TR" b="1" dirty="0" smtClean="0"/>
              <a:t>, el çırpma yada burma yada karmaşık tüm vücut hareketleri)</a:t>
            </a:r>
          </a:p>
          <a:p>
            <a:pPr marL="514350" indent="-514350">
              <a:buAutoNum type="alphaLcParenBoth" startAt="2"/>
            </a:pPr>
            <a:endParaRPr lang="tr-TR" b="1" dirty="0"/>
          </a:p>
          <a:p>
            <a:pPr marL="514350" indent="-514350">
              <a:buNone/>
            </a:pPr>
            <a:r>
              <a:rPr lang="tr-TR" b="1" dirty="0" smtClean="0"/>
              <a:t>(d)Eşyaların parçalarıyla sürekli uğraşıp durma</a:t>
            </a:r>
          </a:p>
          <a:p>
            <a:pPr marL="514350" indent="-514350">
              <a:buAutoNum type="alphaLcParenBoth" startAt="2"/>
            </a:pPr>
            <a:endParaRPr lang="tr-TR" dirty="0"/>
          </a:p>
          <a:p>
            <a:pPr marL="914400" lvl="1" indent="-514350">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402</TotalTime>
  <Words>1369</Words>
  <Application>Microsoft Office PowerPoint</Application>
  <PresentationFormat>Ekran Gösterisi (4:3)</PresentationFormat>
  <Paragraphs>222</Paragraphs>
  <Slides>46</Slides>
  <Notes>0</Notes>
  <HiddenSlides>0</HiddenSlides>
  <MMClips>0</MMClips>
  <ScaleCrop>false</ScaleCrop>
  <HeadingPairs>
    <vt:vector size="4" baseType="variant">
      <vt:variant>
        <vt:lpstr>Tema</vt:lpstr>
      </vt:variant>
      <vt:variant>
        <vt:i4>1</vt:i4>
      </vt:variant>
      <vt:variant>
        <vt:lpstr>Slayt Başlıkları</vt:lpstr>
      </vt:variant>
      <vt:variant>
        <vt:i4>46</vt:i4>
      </vt:variant>
    </vt:vector>
  </HeadingPairs>
  <TitlesOfParts>
    <vt:vector size="47" baseType="lpstr">
      <vt:lpstr>Canlı</vt:lpstr>
      <vt:lpstr>OTİSTİK BOZUKLUK</vt:lpstr>
      <vt:lpstr>YAYGIN GELİŞİMSEL BOZUKLUKLAR</vt:lpstr>
      <vt:lpstr>OTİSTİK BOZUKLUK</vt:lpstr>
      <vt:lpstr>(1) Aşağıdakilerden en az ikisinin varlığı ile kendini gösteren toplumsal etkileşimde nitel bozulma</vt:lpstr>
      <vt:lpstr>Slayt 5</vt:lpstr>
      <vt:lpstr>(2)  Aşağıdakilerden en az birinin varlığı ile  kendini gösteren iletişimde nitel bozulma</vt:lpstr>
      <vt:lpstr>Slayt 7</vt:lpstr>
      <vt:lpstr>(3) Aşağıdakilerden en az birinin varlığı ile kendini gösteren davranış, ilgi ve etkinliklerde sınırlı, basmakalıp ve yineleyici örüntülerin olması</vt:lpstr>
      <vt:lpstr>Slayt 9</vt:lpstr>
      <vt:lpstr>Slayt 10</vt:lpstr>
      <vt:lpstr>Slayt 11</vt:lpstr>
      <vt:lpstr>RETT BOZUKLUĞU</vt:lpstr>
      <vt:lpstr>Slayt 13</vt:lpstr>
      <vt:lpstr>Slayt 14</vt:lpstr>
      <vt:lpstr>ÇOCUKLUĞUN TÜMLEŞİK OLMAYAN (DEZİNTEGRATİF) BOZUKLUĞU</vt:lpstr>
      <vt:lpstr>Slayt 16</vt:lpstr>
      <vt:lpstr>Slayt 17</vt:lpstr>
      <vt:lpstr>Slayt 18</vt:lpstr>
      <vt:lpstr>ASPERGER BOZUKLUĞU</vt:lpstr>
      <vt:lpstr>Slayt 20</vt:lpstr>
      <vt:lpstr>Slayt 21</vt:lpstr>
      <vt:lpstr>Slayt 22</vt:lpstr>
      <vt:lpstr>Slayt 23</vt:lpstr>
      <vt:lpstr>Slayt 24</vt:lpstr>
      <vt:lpstr>BAŞKA TÜRLÜ ADLANDIRILAMAYAN YAYGIN GELİŞİMSEL BOZUKLUK (ATİPİK OTİZMİ DE KAPSAR)</vt:lpstr>
      <vt:lpstr>Slayt 26</vt:lpstr>
      <vt:lpstr>Slayt 27</vt:lpstr>
      <vt:lpstr>OTİZMİN KLİNİK BELİRTİLERİ</vt:lpstr>
      <vt:lpstr>Slayt 29</vt:lpstr>
      <vt:lpstr>Slayt 30</vt:lpstr>
      <vt:lpstr>Slayt 31</vt:lpstr>
      <vt:lpstr>Slayt 32</vt:lpstr>
      <vt:lpstr>Slayt 33</vt:lpstr>
      <vt:lpstr>Slayt 34</vt:lpstr>
      <vt:lpstr>Slayt 35</vt:lpstr>
      <vt:lpstr>Slayt 36</vt:lpstr>
      <vt:lpstr>Slayt 37</vt:lpstr>
      <vt:lpstr>Slayt 38</vt:lpstr>
      <vt:lpstr>OTİZME YOL AÇAN NEDENLER</vt:lpstr>
      <vt:lpstr>OTİZMİN AYIRICI TANISI</vt:lpstr>
      <vt:lpstr>TEDAVİ</vt:lpstr>
      <vt:lpstr>Slayt 42</vt:lpstr>
      <vt:lpstr>TEDAVİ ŞEMASI</vt:lpstr>
      <vt:lpstr>Slayt 44</vt:lpstr>
      <vt:lpstr>Slayt 45</vt:lpstr>
      <vt:lpstr>İLGİNİZE TEŞEKKÜR EDERİM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YAYGIN GELİŞİMSEL BOZUKLUKLAR</dc:title>
  <dc:creator>Hatice</dc:creator>
  <cp:lastModifiedBy>Hatice</cp:lastModifiedBy>
  <cp:revision>113</cp:revision>
  <dcterms:created xsi:type="dcterms:W3CDTF">2014-04-07T07:24:46Z</dcterms:created>
  <dcterms:modified xsi:type="dcterms:W3CDTF">2014-04-09T20:36:36Z</dcterms:modified>
</cp:coreProperties>
</file>